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690A9-33DF-42C8-B7C9-D49A251CAFE8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83242-6DB9-4AA5-ADB3-6992F49A0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37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References:</a:t>
            </a:r>
          </a:p>
          <a:p>
            <a:r>
              <a:rPr lang="en-CA" dirty="0" smtClean="0"/>
              <a:t>https://en.wikipedia.org/wiki/History_of_ballooning</a:t>
            </a:r>
          </a:p>
          <a:p>
            <a:r>
              <a:rPr lang="en-CA" dirty="0" smtClean="0"/>
              <a:t>“Eccentric France:</a:t>
            </a:r>
            <a:r>
              <a:rPr lang="en-CA" baseline="0" dirty="0" smtClean="0"/>
              <a:t> the </a:t>
            </a:r>
            <a:r>
              <a:rPr lang="en-CA" baseline="0" dirty="0" err="1" smtClean="0"/>
              <a:t>Bradg</a:t>
            </a:r>
            <a:r>
              <a:rPr lang="en-CA" baseline="0" dirty="0" smtClean="0"/>
              <a:t> Guide to Mad, Magical, and Marvellous France” Piers </a:t>
            </a:r>
            <a:r>
              <a:rPr lang="en-CA" baseline="0" dirty="0" err="1" smtClean="0"/>
              <a:t>Letcher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3A0C7-FACB-48DF-B8AB-7D910471D2F8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3029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Montgolfier brothers perform first hot air </a:t>
            </a:r>
            <a:r>
              <a:rPr lang="en-CA" dirty="0" err="1" smtClean="0"/>
              <a:t>baloon</a:t>
            </a:r>
            <a:r>
              <a:rPr lang="en-CA" dirty="0" smtClean="0"/>
              <a:t> flight in 1783. Louis 16</a:t>
            </a:r>
            <a:r>
              <a:rPr lang="en-CA" baseline="30000" dirty="0" smtClean="0"/>
              <a:t>th</a:t>
            </a:r>
            <a:r>
              <a:rPr lang="en-CA" dirty="0" smtClean="0"/>
              <a:t> wanted criminals</a:t>
            </a:r>
            <a:r>
              <a:rPr lang="en-CA" baseline="0" dirty="0" smtClean="0"/>
              <a:t> to be the first pilots, but de </a:t>
            </a:r>
            <a:r>
              <a:rPr lang="en-CA" baseline="0" dirty="0" err="1" smtClean="0"/>
              <a:t>Rozier</a:t>
            </a:r>
            <a:r>
              <a:rPr lang="en-CA" baseline="0" dirty="0" smtClean="0"/>
              <a:t> (scientist) petitioned for the honour. 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3A0C7-FACB-48DF-B8AB-7D910471D2F8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5784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Enter Charles: realizes that Hydrogen is lighter than air – this will work too.  A 35000 L silk</a:t>
            </a:r>
            <a:r>
              <a:rPr lang="en-CA" baseline="0" dirty="0" smtClean="0"/>
              <a:t> balloon is filled by dumping a quarter tonne </a:t>
            </a:r>
            <a:r>
              <a:rPr lang="en-CA" baseline="0" dirty="0" err="1" smtClean="0"/>
              <a:t>sulfuric</a:t>
            </a:r>
            <a:r>
              <a:rPr lang="en-CA" baseline="0" dirty="0" smtClean="0"/>
              <a:t> acid onto half a tonne of scrap iron.  Lead pipes were used to feed the hydrogen into the balloon. 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3A0C7-FACB-48DF-B8AB-7D910471D2F8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746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Enter Charles: realizes that Hydrogen is lighter than air – this will work too.  A 35000 L silk</a:t>
            </a:r>
            <a:r>
              <a:rPr lang="en-CA" baseline="0" dirty="0" smtClean="0"/>
              <a:t> balloon is filled by dumping a quarter tonne </a:t>
            </a:r>
            <a:r>
              <a:rPr lang="en-CA" baseline="0" dirty="0" err="1" smtClean="0"/>
              <a:t>sulfuric</a:t>
            </a:r>
            <a:r>
              <a:rPr lang="en-CA" baseline="0" dirty="0" smtClean="0"/>
              <a:t> acid onto half a tonne of scrap iron.  Lead pipes were used to feed the hydrogen into </a:t>
            </a:r>
            <a:r>
              <a:rPr lang="en-CA" baseline="0" smtClean="0"/>
              <a:t>the balloon. 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3A0C7-FACB-48DF-B8AB-7D910471D2F8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0513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Charles’ Problem the</a:t>
            </a:r>
            <a:r>
              <a:rPr lang="en-CA" baseline="0" dirty="0" smtClean="0"/>
              <a:t> warm hydrogen cooled. Daily progress bulletins were issued...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3A0C7-FACB-48DF-B8AB-7D910471D2F8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4507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3A0C7-FACB-48DF-B8AB-7D910471D2F8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2273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Finally the balloon is filled and launched from Paris.</a:t>
            </a:r>
            <a:r>
              <a:rPr lang="en-CA" baseline="0" dirty="0" smtClean="0"/>
              <a:t>  It flies 21 km north in 45 minutes, chased by riders on horseback.  It lands in the village of </a:t>
            </a:r>
            <a:r>
              <a:rPr lang="en-CA" baseline="0" dirty="0" err="1" smtClean="0"/>
              <a:t>Gonesse</a:t>
            </a:r>
            <a:r>
              <a:rPr lang="en-CA" baseline="0" dirty="0" smtClean="0"/>
              <a:t>, where it is quickly destroyed by terrified villagers.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3A0C7-FACB-48DF-B8AB-7D910471D2F8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2407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6892-5AD3-4051-9039-15201ED7EB02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B867-7378-438D-9D7E-5B1416C6F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52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6892-5AD3-4051-9039-15201ED7EB02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B867-7378-438D-9D7E-5B1416C6F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88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6892-5AD3-4051-9039-15201ED7EB02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B867-7378-438D-9D7E-5B1416C6F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6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6892-5AD3-4051-9039-15201ED7EB02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B867-7378-438D-9D7E-5B1416C6F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03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6892-5AD3-4051-9039-15201ED7EB02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B867-7378-438D-9D7E-5B1416C6F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90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6892-5AD3-4051-9039-15201ED7EB02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B867-7378-438D-9D7E-5B1416C6F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82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6892-5AD3-4051-9039-15201ED7EB02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B867-7378-438D-9D7E-5B1416C6F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57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6892-5AD3-4051-9039-15201ED7EB02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B867-7378-438D-9D7E-5B1416C6F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1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6892-5AD3-4051-9039-15201ED7EB02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B867-7378-438D-9D7E-5B1416C6F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81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6892-5AD3-4051-9039-15201ED7EB02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B867-7378-438D-9D7E-5B1416C6F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66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6892-5AD3-4051-9039-15201ED7EB02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B867-7378-438D-9D7E-5B1416C6F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21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56892-5AD3-4051-9039-15201ED7EB02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CB867-7378-438D-9D7E-5B1416C6F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6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upload.wikimedia.org/wikipedia/commons/9/90/Jacques_Charles_Luftschiff.jpg"/>
          <p:cNvPicPr>
            <a:picLocks noChangeAspect="1" noChangeArrowheads="1"/>
          </p:cNvPicPr>
          <p:nvPr/>
        </p:nvPicPr>
        <p:blipFill>
          <a:blip r:embed="rId3" cstate="print"/>
          <a:srcRect t="452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058" y="1714488"/>
            <a:ext cx="5214942" cy="1857388"/>
          </a:xfrm>
        </p:spPr>
        <p:txBody>
          <a:bodyPr>
            <a:normAutofit fontScale="90000"/>
          </a:bodyPr>
          <a:lstStyle/>
          <a:p>
            <a:pPr algn="r"/>
            <a:r>
              <a:rPr lang="en-CA" sz="5300" dirty="0" smtClean="0">
                <a:latin typeface="Bernard MT Condensed" pitchFamily="18" charset="0"/>
              </a:rPr>
              <a:t/>
            </a:r>
            <a:br>
              <a:rPr lang="en-CA" sz="5300" dirty="0" smtClean="0">
                <a:latin typeface="Bernard MT Condensed" pitchFamily="18" charset="0"/>
              </a:rPr>
            </a:br>
            <a:r>
              <a:rPr lang="en-CA" sz="6000" dirty="0" smtClean="0">
                <a:latin typeface="Bernard MT Condensed" pitchFamily="18" charset="0"/>
              </a:rPr>
              <a:t>More than hot air</a:t>
            </a:r>
            <a:r>
              <a:rPr lang="en-CA" dirty="0" smtClean="0">
                <a:latin typeface="Bernard MT Condensed" pitchFamily="18" charset="0"/>
              </a:rPr>
              <a:t/>
            </a:r>
            <a:br>
              <a:rPr lang="en-CA" dirty="0" smtClean="0">
                <a:latin typeface="Bernard MT Condensed" pitchFamily="18" charset="0"/>
              </a:rPr>
            </a:br>
            <a:endParaRPr lang="en-CA" dirty="0">
              <a:latin typeface="Bernard MT Condense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00760" y="142852"/>
            <a:ext cx="29941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 smtClean="0">
                <a:latin typeface="+mj-lt"/>
              </a:rPr>
              <a:t>Chemistry 20, Unit B (Gases)</a:t>
            </a:r>
          </a:p>
          <a:p>
            <a:r>
              <a:rPr lang="en-CA" b="1" dirty="0"/>
              <a:t>Chemistry 20, Unit </a:t>
            </a:r>
            <a:r>
              <a:rPr lang="en-CA" b="1" dirty="0" smtClean="0"/>
              <a:t>D (</a:t>
            </a:r>
            <a:r>
              <a:rPr lang="en-CA" b="1" dirty="0" err="1" smtClean="0"/>
              <a:t>Stoich</a:t>
            </a:r>
            <a:r>
              <a:rPr lang="en-CA" b="1" dirty="0" smtClean="0"/>
              <a:t>) </a:t>
            </a:r>
            <a:endParaRPr lang="en-CA" b="1" dirty="0"/>
          </a:p>
          <a:p>
            <a:r>
              <a:rPr lang="en-CA" b="1" dirty="0" smtClean="0">
                <a:latin typeface="+mj-lt"/>
              </a:rPr>
              <a:t> </a:t>
            </a:r>
            <a:endParaRPr lang="en-CA" b="1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2928934"/>
            <a:ext cx="30348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000" i="1" dirty="0" err="1" smtClean="0">
                <a:latin typeface="Bernard MT Condensed" pitchFamily="18" charset="0"/>
              </a:rPr>
              <a:t>Jaques</a:t>
            </a:r>
            <a:r>
              <a:rPr lang="en-CA" sz="4000" i="1" dirty="0" smtClean="0">
                <a:latin typeface="Bernard MT Condensed" pitchFamily="18" charset="0"/>
              </a:rPr>
              <a:t> Charles</a:t>
            </a:r>
            <a:endParaRPr lang="en-CA" sz="4000" i="1" dirty="0"/>
          </a:p>
        </p:txBody>
      </p:sp>
    </p:spTree>
    <p:extLst>
      <p:ext uri="{BB962C8B-B14F-4D97-AF65-F5344CB8AC3E}">
        <p14:creationId xmlns:p14="http://schemas.microsoft.com/office/powerpoint/2010/main" val="1419800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pload.wikimedia.org/wikipedia/commons/9/90/Jacques_Charles_Luftschiff.jpg"/>
          <p:cNvPicPr>
            <a:picLocks noChangeAspect="1" noChangeArrowheads="1"/>
          </p:cNvPicPr>
          <p:nvPr/>
        </p:nvPicPr>
        <p:blipFill>
          <a:blip r:embed="rId3" cstate="print">
            <a:lum bright="50000" contrast="-70000"/>
          </a:blip>
          <a:srcRect t="452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Image result for montgolfiere broth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14290"/>
            <a:ext cx="8001056" cy="600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475656" y="1052736"/>
            <a:ext cx="35503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000" i="1" dirty="0" smtClean="0">
                <a:latin typeface="Bernard MT Condensed" pitchFamily="18" charset="0"/>
              </a:rPr>
              <a:t>Montgolfier Bros.</a:t>
            </a:r>
            <a:endParaRPr lang="en-CA" sz="4000" i="1" dirty="0"/>
          </a:p>
        </p:txBody>
      </p:sp>
    </p:spTree>
    <p:extLst>
      <p:ext uri="{BB962C8B-B14F-4D97-AF65-F5344CB8AC3E}">
        <p14:creationId xmlns:p14="http://schemas.microsoft.com/office/powerpoint/2010/main" val="400794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pload.wikimedia.org/wikipedia/commons/9/90/Jacques_Charles_Luftschiff.jpg"/>
          <p:cNvPicPr>
            <a:picLocks noChangeAspect="1" noChangeArrowheads="1"/>
          </p:cNvPicPr>
          <p:nvPr/>
        </p:nvPicPr>
        <p:blipFill>
          <a:blip r:embed="rId3" cstate="print">
            <a:lum bright="50000" contrast="-70000"/>
          </a:blip>
          <a:srcRect t="452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Jacques Alexandre César Charl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28604"/>
            <a:ext cx="4276704" cy="5853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4" name="Picture 4" descr="Image result for filling hydrogen ballo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785794"/>
            <a:ext cx="4150915" cy="4090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906669" y="415476"/>
            <a:ext cx="30348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000" i="1" dirty="0" err="1" smtClean="0">
                <a:latin typeface="Bernard MT Condensed" pitchFamily="18" charset="0"/>
              </a:rPr>
              <a:t>Jaques</a:t>
            </a:r>
            <a:r>
              <a:rPr lang="en-CA" sz="4000" i="1" dirty="0" smtClean="0">
                <a:latin typeface="Bernard MT Condensed" pitchFamily="18" charset="0"/>
              </a:rPr>
              <a:t> Charles</a:t>
            </a:r>
            <a:endParaRPr lang="en-CA" sz="4000" i="1" dirty="0"/>
          </a:p>
        </p:txBody>
      </p:sp>
      <p:sp>
        <p:nvSpPr>
          <p:cNvPr id="6" name="Rectangle 5"/>
          <p:cNvSpPr/>
          <p:nvPr/>
        </p:nvSpPr>
        <p:spPr>
          <a:xfrm>
            <a:off x="5702897" y="4959609"/>
            <a:ext cx="2300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000" i="1" dirty="0" smtClean="0">
                <a:latin typeface="Bernard MT Condensed" pitchFamily="18" charset="0"/>
              </a:rPr>
              <a:t>H</a:t>
            </a:r>
            <a:r>
              <a:rPr lang="en-CA" sz="4000" i="1" baseline="-25000" dirty="0" smtClean="0">
                <a:latin typeface="Bernard MT Condensed" pitchFamily="18" charset="0"/>
              </a:rPr>
              <a:t>2</a:t>
            </a:r>
            <a:r>
              <a:rPr lang="en-CA" sz="4000" i="1" dirty="0" smtClean="0">
                <a:latin typeface="Bernard MT Condensed" pitchFamily="18" charset="0"/>
              </a:rPr>
              <a:t>SO</a:t>
            </a:r>
            <a:r>
              <a:rPr lang="en-CA" sz="4000" i="1" baseline="-25000" dirty="0" smtClean="0">
                <a:latin typeface="Bernard MT Condensed" pitchFamily="18" charset="0"/>
              </a:rPr>
              <a:t>4</a:t>
            </a:r>
            <a:r>
              <a:rPr lang="en-CA" sz="4000" i="1" dirty="0" smtClean="0">
                <a:latin typeface="Bernard MT Condensed" pitchFamily="18" charset="0"/>
              </a:rPr>
              <a:t> + Fe</a:t>
            </a:r>
            <a:endParaRPr lang="en-CA" sz="4000" i="1" dirty="0"/>
          </a:p>
        </p:txBody>
      </p:sp>
    </p:spTree>
    <p:extLst>
      <p:ext uri="{BB962C8B-B14F-4D97-AF65-F5344CB8AC3E}">
        <p14:creationId xmlns:p14="http://schemas.microsoft.com/office/powerpoint/2010/main" val="189422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pload.wikimedia.org/wikipedia/commons/9/90/Jacques_Charles_Luftschiff.jpg"/>
          <p:cNvPicPr>
            <a:picLocks noChangeAspect="1" noChangeArrowheads="1"/>
          </p:cNvPicPr>
          <p:nvPr/>
        </p:nvPicPr>
        <p:blipFill>
          <a:blip r:embed="rId3" cstate="print">
            <a:lum bright="50000" contrast="-70000"/>
          </a:blip>
          <a:srcRect t="452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Jacques Alexandre César Charl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28604"/>
            <a:ext cx="4276704" cy="5853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Image result for filling hydrogen ballo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785794"/>
            <a:ext cx="4150915" cy="4090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28662" y="1214422"/>
            <a:ext cx="6858048" cy="440120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CA" sz="2800" b="1" dirty="0" smtClean="0"/>
              <a:t>STOICH BREAK: </a:t>
            </a:r>
            <a:r>
              <a:rPr lang="en-CA" sz="2800" dirty="0" smtClean="0"/>
              <a:t>Charles produced 35000 L of hydrogen gas (at SATP) by dumping </a:t>
            </a:r>
            <a:r>
              <a:rPr lang="en-CA" sz="2800" dirty="0" err="1" smtClean="0"/>
              <a:t>sulfuric</a:t>
            </a:r>
            <a:r>
              <a:rPr lang="en-CA" sz="2800" dirty="0" smtClean="0"/>
              <a:t> acid onto scrap iron.  </a:t>
            </a:r>
          </a:p>
          <a:p>
            <a:endParaRPr lang="en-CA" sz="2800" dirty="0"/>
          </a:p>
          <a:p>
            <a:r>
              <a:rPr lang="en-CA" sz="2800" dirty="0" smtClean="0"/>
              <a:t>What mass of iron does he need to collect?</a:t>
            </a:r>
          </a:p>
          <a:p>
            <a:endParaRPr lang="en-CA" sz="2800" dirty="0"/>
          </a:p>
          <a:p>
            <a:r>
              <a:rPr lang="en-CA" sz="2800" dirty="0" smtClean="0"/>
              <a:t>If his </a:t>
            </a:r>
            <a:r>
              <a:rPr lang="en-CA" sz="2800" dirty="0" err="1" smtClean="0"/>
              <a:t>sulfuric</a:t>
            </a:r>
            <a:r>
              <a:rPr lang="en-CA" sz="2800" dirty="0" smtClean="0"/>
              <a:t> acid has a concentration of       14 mol/L, what volume is required?</a:t>
            </a:r>
            <a:br>
              <a:rPr lang="en-CA" sz="2800" dirty="0" smtClean="0"/>
            </a:b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2800" i="1" dirty="0" smtClean="0"/>
              <a:t>Or, set it up as a limiting/excess problem.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60670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pload.wikimedia.org/wikipedia/commons/9/90/Jacques_Charles_Luftschiff.jpg"/>
          <p:cNvPicPr>
            <a:picLocks noChangeAspect="1" noChangeArrowheads="1"/>
          </p:cNvPicPr>
          <p:nvPr/>
        </p:nvPicPr>
        <p:blipFill>
          <a:blip r:embed="rId3" cstate="print">
            <a:lum bright="50000" contrast="-70000"/>
          </a:blip>
          <a:srcRect t="452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14480" y="1428736"/>
            <a:ext cx="32861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2800" b="1" dirty="0" smtClean="0"/>
              <a:t>Charles’ Problem:</a:t>
            </a:r>
            <a:endParaRPr lang="en-CA" sz="2800" dirty="0"/>
          </a:p>
        </p:txBody>
      </p:sp>
      <p:pic>
        <p:nvPicPr>
          <p:cNvPr id="8" name="Picture 2" descr="Jacques Alexandre César Charl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28604"/>
            <a:ext cx="4276704" cy="5853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Image result for filling hydrogen ballo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785794"/>
            <a:ext cx="4150915" cy="4090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0" name="Picture 2" descr="Image result for limp ballo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66" y="1285860"/>
            <a:ext cx="5715000" cy="379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428728" y="1071546"/>
            <a:ext cx="2927248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CA" sz="2800" b="1" u="sng" dirty="0" smtClean="0"/>
              <a:t>Charles’ Problem: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426207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pload.wikimedia.org/wikipedia/commons/9/90/Jacques_Charles_Luftschiff.jpg"/>
          <p:cNvPicPr>
            <a:picLocks noChangeAspect="1" noChangeArrowheads="1"/>
          </p:cNvPicPr>
          <p:nvPr/>
        </p:nvPicPr>
        <p:blipFill>
          <a:blip r:embed="rId3" cstate="print">
            <a:lum bright="50000" contrast="-70000"/>
          </a:blip>
          <a:srcRect t="452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Jacques Alexandre César Charl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28604"/>
            <a:ext cx="4276704" cy="5853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Image result for filling hydrogen ballo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785794"/>
            <a:ext cx="4150915" cy="4090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428728" y="1071546"/>
            <a:ext cx="6715172" cy="353943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CA" sz="2800" b="1" u="sng" dirty="0" smtClean="0"/>
              <a:t>A Charles’ Problem Charles’ Law Problem:</a:t>
            </a:r>
          </a:p>
          <a:p>
            <a:endParaRPr lang="en-CA" sz="2800" b="1" dirty="0"/>
          </a:p>
          <a:p>
            <a:r>
              <a:rPr lang="en-CA" sz="2800" b="1" dirty="0" smtClean="0"/>
              <a:t>Charles had difficulty filling his balloon.  The 35000 L of hydrogen was injected at 200°C but quickly cooled to ambient temperature (20°C).</a:t>
            </a:r>
            <a:br>
              <a:rPr lang="en-CA" sz="2800" b="1" dirty="0" smtClean="0"/>
            </a:br>
            <a:r>
              <a:rPr lang="en-CA" sz="2800" b="1" dirty="0" smtClean="0"/>
              <a:t>  </a:t>
            </a:r>
          </a:p>
          <a:p>
            <a:r>
              <a:rPr lang="en-CA" sz="2800" b="1" dirty="0" smtClean="0"/>
              <a:t>What volume would the cooled gas occupy?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90949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pload.wikimedia.org/wikipedia/commons/9/90/Jacques_Charles_Luftschiff.jpg"/>
          <p:cNvPicPr>
            <a:picLocks noChangeAspect="1" noChangeArrowheads="1"/>
          </p:cNvPicPr>
          <p:nvPr/>
        </p:nvPicPr>
        <p:blipFill>
          <a:blip r:embed="rId3" cstate="print">
            <a:lum bright="50000" contrast="-70000"/>
          </a:blip>
          <a:srcRect t="452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Jacques Alexandre César Charl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8604"/>
            <a:ext cx="4276704" cy="5853101"/>
          </a:xfrm>
          <a:prstGeom prst="rect">
            <a:avLst/>
          </a:prstGeom>
          <a:noFill/>
        </p:spPr>
      </p:pic>
      <p:pic>
        <p:nvPicPr>
          <p:cNvPr id="20484" name="Picture 4" descr="Image result for filling hydrogen ballo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785794"/>
            <a:ext cx="4150915" cy="4090958"/>
          </a:xfrm>
          <a:prstGeom prst="rect">
            <a:avLst/>
          </a:prstGeom>
          <a:noFill/>
        </p:spPr>
      </p:pic>
      <p:pic>
        <p:nvPicPr>
          <p:cNvPr id="33794" name="Picture 2" descr="https://upload.wikimedia.org/wikipedia/commons/thumb/b/be/WasserstoffballonProfCharles.jpg/1280px-WasserstoffballonProfCharles.jpg"/>
          <p:cNvPicPr>
            <a:picLocks noChangeAspect="1" noChangeArrowheads="1"/>
          </p:cNvPicPr>
          <p:nvPr/>
        </p:nvPicPr>
        <p:blipFill>
          <a:blip r:embed="rId6"/>
          <a:srcRect l="13889"/>
          <a:stretch>
            <a:fillRect/>
          </a:stretch>
        </p:blipFill>
        <p:spPr bwMode="auto">
          <a:xfrm>
            <a:off x="0" y="140456"/>
            <a:ext cx="9144000" cy="6429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051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335</Words>
  <Application>Microsoft Office PowerPoint</Application>
  <PresentationFormat>On-screen Show (4:3)</PresentationFormat>
  <Paragraphs>34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Bernard MT Condensed</vt:lpstr>
      <vt:lpstr>Calibri</vt:lpstr>
      <vt:lpstr>Calibri Light</vt:lpstr>
      <vt:lpstr>Office Theme</vt:lpstr>
      <vt:lpstr> More than hot air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Parkland School Division No.70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Reuben Mahaffy</dc:creator>
  <cp:lastModifiedBy>Reuben Mahaffy</cp:lastModifiedBy>
  <cp:revision>2</cp:revision>
  <dcterms:created xsi:type="dcterms:W3CDTF">2018-10-21T02:31:32Z</dcterms:created>
  <dcterms:modified xsi:type="dcterms:W3CDTF">2018-10-21T02:32:44Z</dcterms:modified>
</cp:coreProperties>
</file>