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72643-2281-4AC1-AEAA-905B2A12D9FA}" type="datetimeFigureOut">
              <a:rPr lang="en-US" smtClean="0"/>
              <a:t>10/20/2018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506F8-4C51-4FCF-B42C-368BB0FCEBE8}" type="slidenum">
              <a:rPr lang="en-US" smtClean="0"/>
              <a:t>‹#›</a:t>
            </a:fld>
            <a:endParaRPr lang="en-US"/>
          </a:p>
        </p:txBody>
      </p:sp>
    </p:spTree>
    <p:extLst>
      <p:ext uri="{BB962C8B-B14F-4D97-AF65-F5344CB8AC3E}">
        <p14:creationId xmlns:p14="http://schemas.microsoft.com/office/powerpoint/2010/main" val="227160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AUDIO – Maurice Wilkins</a:t>
            </a:r>
            <a:endParaRPr lang="en-US"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1</a:t>
            </a:fld>
            <a:endParaRPr lang="en-CA"/>
          </a:p>
        </p:txBody>
      </p:sp>
    </p:spTree>
    <p:extLst>
      <p:ext uri="{BB962C8B-B14F-4D97-AF65-F5344CB8AC3E}">
        <p14:creationId xmlns:p14="http://schemas.microsoft.com/office/powerpoint/2010/main" val="62927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Photo</a:t>
            </a:r>
            <a:r>
              <a:rPr lang="en-CA" baseline="0" dirty="0" smtClean="0"/>
              <a:t> 51 – which Rosalind Franklin</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2</a:t>
            </a:fld>
            <a:endParaRPr lang="en-CA"/>
          </a:p>
        </p:txBody>
      </p:sp>
    </p:spTree>
    <p:extLst>
      <p:ext uri="{BB962C8B-B14F-4D97-AF65-F5344CB8AC3E}">
        <p14:creationId xmlns:p14="http://schemas.microsoft.com/office/powerpoint/2010/main" val="265722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Photo</a:t>
            </a:r>
            <a:r>
              <a:rPr lang="en-CA" baseline="0" dirty="0" smtClean="0"/>
              <a:t> 51 – Rosalind Franklin and Maurice Wilkins were interested in DNA, Watson and Crick get</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3</a:t>
            </a:fld>
            <a:endParaRPr lang="en-CA"/>
          </a:p>
        </p:txBody>
      </p:sp>
    </p:spTree>
    <p:extLst>
      <p:ext uri="{BB962C8B-B14F-4D97-AF65-F5344CB8AC3E}">
        <p14:creationId xmlns:p14="http://schemas.microsoft.com/office/powerpoint/2010/main" val="279603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fontScale="92500" lnSpcReduction="20000"/>
          </a:bodyPr>
          <a:lstStyle/>
          <a:p>
            <a:r>
              <a:rPr lang="en-US" sz="1300" dirty="0" smtClean="0"/>
              <a:t>James Watson – How we discovered DNA (TED Talk).</a:t>
            </a:r>
            <a:r>
              <a:rPr lang="en-US" sz="1300" baseline="0" dirty="0" smtClean="0"/>
              <a:t>  Start: 16.05 left         End: 11:16 left</a:t>
            </a:r>
            <a:endParaRPr lang="en-US" sz="1300" dirty="0" smtClean="0"/>
          </a:p>
          <a:p>
            <a:endParaRPr lang="en-US" sz="1300" dirty="0" smtClean="0"/>
          </a:p>
          <a:p>
            <a:r>
              <a:rPr lang="en-US" sz="1300" dirty="0" smtClean="0"/>
              <a:t>RM: Watson </a:t>
            </a:r>
            <a:r>
              <a:rPr lang="en-US" sz="1300" dirty="0"/>
              <a:t>and Crick vs. Linus </a:t>
            </a:r>
            <a:r>
              <a:rPr lang="en-US" sz="1300" dirty="0" smtClean="0"/>
              <a:t>Pauling: The importance of model building.  When I teach about the structure of DNA in Bio 30 I don’t start with Watson and Crick, or even Rosalind </a:t>
            </a:r>
            <a:r>
              <a:rPr lang="en-US" sz="1300" dirty="0" err="1" smtClean="0"/>
              <a:t>Frankiln</a:t>
            </a:r>
            <a:r>
              <a:rPr lang="en-US" sz="1300" dirty="0" smtClean="0"/>
              <a:t>.  I like to start by talking about a chemist: Linus Pauling. </a:t>
            </a:r>
          </a:p>
          <a:p>
            <a:endParaRPr lang="en-US" sz="1300" dirty="0" smtClean="0"/>
          </a:p>
          <a:p>
            <a:r>
              <a:rPr lang="en-US" sz="1300" dirty="0" smtClean="0"/>
              <a:t>Pauling was a master of the model.  He had used a model-building problem-solving approach to unlock the structure of the alpha helix and the beta sheet (protein secondary structures). He was doing exceptional work which would lead to a </a:t>
            </a:r>
            <a:r>
              <a:rPr lang="en-US" sz="1300" dirty="0" err="1" smtClean="0"/>
              <a:t>nobel</a:t>
            </a:r>
            <a:r>
              <a:rPr lang="en-US" sz="1300" dirty="0" smtClean="0"/>
              <a:t> prize in 1954.  Everything he touched seemed to turn into gold.  I used to call him the “George Clooney” of post-war chemistry, but it turns out that high school students don’t know who that is anymore, so I now go with “</a:t>
            </a:r>
            <a:r>
              <a:rPr lang="en-US" sz="1300" dirty="0" err="1" smtClean="0"/>
              <a:t>Beyonce</a:t>
            </a:r>
            <a:r>
              <a:rPr lang="en-US" sz="1300" dirty="0" smtClean="0"/>
              <a:t>”.  He tries to apply the same model-building approach that worked for him before – ending up with a triple helix.  He didn’t use Chargaff’s data, he didn’t look at Franklin’s excellent x-ray photos. He got it wrong. </a:t>
            </a:r>
          </a:p>
          <a:p>
            <a:endParaRPr lang="en-US" sz="1300" dirty="0" smtClean="0"/>
          </a:p>
          <a:p>
            <a:r>
              <a:rPr lang="en-US" sz="1300" dirty="0" smtClean="0"/>
              <a:t>This allows for Crick and a baby-faced Watson to swoop in, their model explains Chargaff’s data (complementary base pairing), and is supported by Franklin’s work, includes a mechanism for replication.  Done!</a:t>
            </a:r>
          </a:p>
          <a:p>
            <a:endParaRPr lang="en-US" sz="1300" dirty="0" smtClean="0"/>
          </a:p>
          <a:p>
            <a:r>
              <a:rPr lang="en-US" sz="1300" dirty="0" smtClean="0"/>
              <a:t>Pauling isn’t part of the curriculum, but a helpful example of a time when a renowned scientist gets it wrong, when </a:t>
            </a:r>
          </a:p>
        </p:txBody>
      </p:sp>
      <p:sp>
        <p:nvSpPr>
          <p:cNvPr id="4" name="Slide Number Placeholder 3"/>
          <p:cNvSpPr>
            <a:spLocks noGrp="1"/>
          </p:cNvSpPr>
          <p:nvPr>
            <p:ph type="sldNum" sz="quarter" idx="10"/>
          </p:nvPr>
        </p:nvSpPr>
        <p:spPr/>
        <p:txBody>
          <a:bodyPr/>
          <a:lstStyle/>
          <a:p>
            <a:fld id="{11CB1640-B562-49C0-BACC-BBF7AA3070EA}" type="slidenum">
              <a:rPr lang="en-US" smtClean="0"/>
              <a:pPr/>
              <a:t>4</a:t>
            </a:fld>
            <a:endParaRPr lang="en-US"/>
          </a:p>
        </p:txBody>
      </p:sp>
    </p:spTree>
    <p:extLst>
      <p:ext uri="{BB962C8B-B14F-4D97-AF65-F5344CB8AC3E}">
        <p14:creationId xmlns:p14="http://schemas.microsoft.com/office/powerpoint/2010/main" val="22475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fontScale="92500" lnSpcReduction="20000"/>
          </a:bodyPr>
          <a:lstStyle/>
          <a:p>
            <a:r>
              <a:rPr lang="en-US" sz="1300" dirty="0" smtClean="0"/>
              <a:t>James Watson – How we discovered DNA (TED Talk).</a:t>
            </a:r>
            <a:r>
              <a:rPr lang="en-US" sz="1300" baseline="0" dirty="0" smtClean="0"/>
              <a:t>  Start: 16.05 left         End: 11:16 left</a:t>
            </a:r>
            <a:endParaRPr lang="en-US" sz="1300" dirty="0" smtClean="0"/>
          </a:p>
          <a:p>
            <a:endParaRPr lang="en-US" sz="1300" dirty="0" smtClean="0"/>
          </a:p>
          <a:p>
            <a:r>
              <a:rPr lang="en-US" sz="1300" dirty="0" smtClean="0"/>
              <a:t>RM: Watson </a:t>
            </a:r>
            <a:r>
              <a:rPr lang="en-US" sz="1300" dirty="0"/>
              <a:t>and Crick vs. Linus </a:t>
            </a:r>
            <a:r>
              <a:rPr lang="en-US" sz="1300" dirty="0" smtClean="0"/>
              <a:t>Pauling: The importance of model building.  When I teach about the structure of DNA in Bio 30 I don’t start with Watson and Crick, or even Rosalind </a:t>
            </a:r>
            <a:r>
              <a:rPr lang="en-US" sz="1300" dirty="0" err="1" smtClean="0"/>
              <a:t>Frankiln</a:t>
            </a:r>
            <a:r>
              <a:rPr lang="en-US" sz="1300" dirty="0" smtClean="0"/>
              <a:t>.  I like to start by talking about a chemist: Linus Pauling. </a:t>
            </a:r>
          </a:p>
          <a:p>
            <a:endParaRPr lang="en-US" sz="1300" dirty="0" smtClean="0"/>
          </a:p>
          <a:p>
            <a:r>
              <a:rPr lang="en-US" sz="1300" dirty="0" smtClean="0"/>
              <a:t>Pauling was a master of the model.  He had used a model-building problem-solving approach to unlock the structure of the alpha helix and the beta sheet (protein secondary structures). He was doing exceptional work which would lead to a </a:t>
            </a:r>
            <a:r>
              <a:rPr lang="en-US" sz="1300" dirty="0" err="1" smtClean="0"/>
              <a:t>nobel</a:t>
            </a:r>
            <a:r>
              <a:rPr lang="en-US" sz="1300" dirty="0" smtClean="0"/>
              <a:t> prize in 1954.  Everything he touched seemed to turn into gold.  I used to call him the “George Clooney” of post-war chemistry, but it turns out that high school students don’t know who that is anymore, so I now go with “</a:t>
            </a:r>
            <a:r>
              <a:rPr lang="en-US" sz="1300" dirty="0" err="1" smtClean="0"/>
              <a:t>Beyonce</a:t>
            </a:r>
            <a:r>
              <a:rPr lang="en-US" sz="1300" dirty="0" smtClean="0"/>
              <a:t>”.  He tries to apply the same model-building approach that worked for him before – ending up with a triple helix.  He didn’t use Chargaff’s data, he didn’t look at Franklin’s excellent x-ray photos. He got it wrong. </a:t>
            </a:r>
          </a:p>
          <a:p>
            <a:endParaRPr lang="en-US" sz="1300" dirty="0" smtClean="0"/>
          </a:p>
          <a:p>
            <a:r>
              <a:rPr lang="en-US" sz="1300" dirty="0" smtClean="0"/>
              <a:t>This allows for Crick and a baby-faced Watson to swoop in, their model explains Chargaff’s data (complementary base pairing), and is supported by Franklin’s work, includes a mechanism for replication.  Done!</a:t>
            </a:r>
          </a:p>
          <a:p>
            <a:endParaRPr lang="en-US" sz="1300" dirty="0" smtClean="0"/>
          </a:p>
          <a:p>
            <a:r>
              <a:rPr lang="en-US" sz="1300" dirty="0" smtClean="0"/>
              <a:t>Pauling isn’t part of the curriculum, but a helpful example of a time when a renowned scientist gets it wrong, when </a:t>
            </a:r>
          </a:p>
        </p:txBody>
      </p:sp>
      <p:sp>
        <p:nvSpPr>
          <p:cNvPr id="4" name="Slide Number Placeholder 3"/>
          <p:cNvSpPr>
            <a:spLocks noGrp="1"/>
          </p:cNvSpPr>
          <p:nvPr>
            <p:ph type="sldNum" sz="quarter" idx="10"/>
          </p:nvPr>
        </p:nvSpPr>
        <p:spPr/>
        <p:txBody>
          <a:bodyPr/>
          <a:lstStyle/>
          <a:p>
            <a:fld id="{11CB1640-B562-49C0-BACC-BBF7AA3070EA}" type="slidenum">
              <a:rPr lang="en-US" smtClean="0"/>
              <a:pPr/>
              <a:t>5</a:t>
            </a:fld>
            <a:endParaRPr lang="en-US"/>
          </a:p>
        </p:txBody>
      </p:sp>
    </p:spTree>
    <p:extLst>
      <p:ext uri="{BB962C8B-B14F-4D97-AF65-F5344CB8AC3E}">
        <p14:creationId xmlns:p14="http://schemas.microsoft.com/office/powerpoint/2010/main" val="12118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fld id="{11CB1640-B562-49C0-BACC-BBF7AA3070EA}" type="slidenum">
              <a:rPr lang="en-US" smtClean="0"/>
              <a:pPr/>
              <a:t>6</a:t>
            </a:fld>
            <a:endParaRPr lang="en-US"/>
          </a:p>
        </p:txBody>
      </p:sp>
    </p:spTree>
    <p:extLst>
      <p:ext uri="{BB962C8B-B14F-4D97-AF65-F5344CB8AC3E}">
        <p14:creationId xmlns:p14="http://schemas.microsoft.com/office/powerpoint/2010/main" val="394228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normAutofit/>
          </a:bodyPr>
          <a:lstStyle/>
          <a:p>
            <a:endParaRPr lang="en-US" sz="1300" dirty="0" smtClean="0"/>
          </a:p>
        </p:txBody>
      </p:sp>
      <p:sp>
        <p:nvSpPr>
          <p:cNvPr id="4" name="Slide Number Placeholder 3"/>
          <p:cNvSpPr>
            <a:spLocks noGrp="1"/>
          </p:cNvSpPr>
          <p:nvPr>
            <p:ph type="sldNum" sz="quarter" idx="10"/>
          </p:nvPr>
        </p:nvSpPr>
        <p:spPr/>
        <p:txBody>
          <a:bodyPr/>
          <a:lstStyle/>
          <a:p>
            <a:fld id="{11CB1640-B562-49C0-BACC-BBF7AA3070EA}" type="slidenum">
              <a:rPr lang="en-US" smtClean="0"/>
              <a:pPr/>
              <a:t>7</a:t>
            </a:fld>
            <a:endParaRPr lang="en-US"/>
          </a:p>
        </p:txBody>
      </p:sp>
    </p:spTree>
    <p:extLst>
      <p:ext uri="{BB962C8B-B14F-4D97-AF65-F5344CB8AC3E}">
        <p14:creationId xmlns:p14="http://schemas.microsoft.com/office/powerpoint/2010/main" val="12544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8EFA2A-4E6B-4BB9-A9A1-D180F1265A9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279950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EFA2A-4E6B-4BB9-A9A1-D180F1265A9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154776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EFA2A-4E6B-4BB9-A9A1-D180F1265A9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429207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EFA2A-4E6B-4BB9-A9A1-D180F1265A9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282541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8EFA2A-4E6B-4BB9-A9A1-D180F1265A99}"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11872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EFA2A-4E6B-4BB9-A9A1-D180F1265A9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150730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8EFA2A-4E6B-4BB9-A9A1-D180F1265A99}"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394507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8EFA2A-4E6B-4BB9-A9A1-D180F1265A99}"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287163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EFA2A-4E6B-4BB9-A9A1-D180F1265A99}"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403374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8EFA2A-4E6B-4BB9-A9A1-D180F1265A9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95452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8EFA2A-4E6B-4BB9-A9A1-D180F1265A99}"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77718-E0DB-43D8-980B-83AA628653B3}" type="slidenum">
              <a:rPr lang="en-US" smtClean="0"/>
              <a:t>‹#›</a:t>
            </a:fld>
            <a:endParaRPr lang="en-US"/>
          </a:p>
        </p:txBody>
      </p:sp>
    </p:spTree>
    <p:extLst>
      <p:ext uri="{BB962C8B-B14F-4D97-AF65-F5344CB8AC3E}">
        <p14:creationId xmlns:p14="http://schemas.microsoft.com/office/powerpoint/2010/main" val="45963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EFA2A-4E6B-4BB9-A9A1-D180F1265A99}" type="datetimeFigureOut">
              <a:rPr lang="en-US" smtClean="0"/>
              <a:t>10/20/2018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77718-E0DB-43D8-980B-83AA628653B3}" type="slidenum">
              <a:rPr lang="en-US" smtClean="0"/>
              <a:t>‹#›</a:t>
            </a:fld>
            <a:endParaRPr lang="en-US"/>
          </a:p>
        </p:txBody>
      </p:sp>
    </p:spTree>
    <p:extLst>
      <p:ext uri="{BB962C8B-B14F-4D97-AF65-F5344CB8AC3E}">
        <p14:creationId xmlns:p14="http://schemas.microsoft.com/office/powerpoint/2010/main" val="2890708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pic>
          <p:nvPicPr>
            <p:cNvPr id="67588" name="Picture 4" descr="https://www.billboard.com/files/media/beyonce-formation-live-billboard-2016-1548.jpg"/>
            <p:cNvPicPr>
              <a:picLocks noChangeAspect="1" noChangeArrowheads="1"/>
            </p:cNvPicPr>
            <p:nvPr/>
          </p:nvPicPr>
          <p:blipFill>
            <a:blip r:embed="rId5">
              <a:grayscl/>
            </a:blip>
            <a:srcRect l="1" r="11799"/>
            <a:stretch>
              <a:fillRect/>
            </a:stretch>
          </p:blipFill>
          <p:spPr bwMode="auto">
            <a:xfrm>
              <a:off x="0" y="0"/>
              <a:ext cx="9144000" cy="6858000"/>
            </a:xfrm>
            <a:prstGeom prst="rect">
              <a:avLst/>
            </a:prstGeom>
            <a:noFill/>
          </p:spPr>
        </p:pic>
        <p:pic>
          <p:nvPicPr>
            <p:cNvPr id="67589" name="Picture 5"/>
            <p:cNvPicPr>
              <a:picLocks noChangeAspect="1" noChangeArrowheads="1"/>
            </p:cNvPicPr>
            <p:nvPr/>
          </p:nvPicPr>
          <p:blipFill>
            <a:blip r:embed="rId6">
              <a:clrChange>
                <a:clrFrom>
                  <a:srgbClr val="9E9E9E"/>
                </a:clrFrom>
                <a:clrTo>
                  <a:srgbClr val="9E9E9E">
                    <a:alpha val="0"/>
                  </a:srgbClr>
                </a:clrTo>
              </a:clrChange>
            </a:blip>
            <a:srcRect/>
            <a:stretch>
              <a:fillRect/>
            </a:stretch>
          </p:blipFill>
          <p:spPr bwMode="auto">
            <a:xfrm rot="271125">
              <a:off x="6276578" y="691628"/>
              <a:ext cx="1300163" cy="1612605"/>
            </a:xfrm>
            <a:prstGeom prst="ellipse">
              <a:avLst/>
            </a:prstGeom>
            <a:ln>
              <a:noFill/>
            </a:ln>
            <a:effectLst>
              <a:softEdge rad="112500"/>
            </a:effectLst>
            <a:scene3d>
              <a:camera prst="orthographicFront">
                <a:rot lat="0" lon="10799999" rev="0"/>
              </a:camera>
              <a:lightRig rig="threePt" dir="t"/>
            </a:scene3d>
          </p:spPr>
        </p:pic>
      </p:grpSp>
      <p:sp>
        <p:nvSpPr>
          <p:cNvPr id="9" name="Rectangle 8"/>
          <p:cNvSpPr/>
          <p:nvPr/>
        </p:nvSpPr>
        <p:spPr>
          <a:xfrm>
            <a:off x="1285852" y="2000240"/>
            <a:ext cx="3616118" cy="923330"/>
          </a:xfrm>
          <a:prstGeom prst="rect">
            <a:avLst/>
          </a:prstGeom>
        </p:spPr>
        <p:txBody>
          <a:bodyPr wrap="square">
            <a:spAutoFit/>
          </a:bodyPr>
          <a:lstStyle/>
          <a:p>
            <a:r>
              <a:rPr lang="en-CA" b="1" dirty="0" smtClean="0"/>
              <a:t>Science 30 Unit A (Living Systems)</a:t>
            </a:r>
          </a:p>
          <a:p>
            <a:r>
              <a:rPr lang="en-CA" b="1" dirty="0" smtClean="0">
                <a:latin typeface="+mj-lt"/>
              </a:rPr>
              <a:t>Biology 30 Unit  C (Genetics)</a:t>
            </a:r>
          </a:p>
          <a:p>
            <a:r>
              <a:rPr lang="en-CA" b="1" dirty="0" smtClean="0">
                <a:latin typeface="+mj-lt"/>
              </a:rPr>
              <a:t> </a:t>
            </a:r>
            <a:endParaRPr lang="en-CA" b="1" dirty="0">
              <a:latin typeface="+mj-lt"/>
            </a:endParaRPr>
          </a:p>
        </p:txBody>
      </p:sp>
      <p:sp>
        <p:nvSpPr>
          <p:cNvPr id="7" name="Title 1"/>
          <p:cNvSpPr txBox="1">
            <a:spLocks/>
          </p:cNvSpPr>
          <p:nvPr/>
        </p:nvSpPr>
        <p:spPr>
          <a:xfrm>
            <a:off x="-324544" y="3566488"/>
            <a:ext cx="5572132" cy="2714644"/>
          </a:xfrm>
          <a:prstGeom prst="rect">
            <a:avLst/>
          </a:prstGeom>
        </p:spPr>
        <p:txBody>
          <a:bodyPr vert="horz" lIns="91440" tIns="45720" rIns="91440" bIns="45720" rtlCol="0" anchor="ctr">
            <a:normAutofit fontScale="6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CA" sz="8200" dirty="0" smtClean="0">
                <a:latin typeface="Bernard MT Condensed" pitchFamily="18" charset="0"/>
                <a:ea typeface="+mj-ea"/>
                <a:cs typeface="+mj-cs"/>
              </a:rPr>
              <a:t>Even the Beyonces </a:t>
            </a:r>
          </a:p>
          <a:p>
            <a:pPr marL="0" marR="0" lvl="0" indent="0" algn="r" defTabSz="914400" rtl="0" eaLnBrk="1" fontAlgn="auto" latinLnBrk="0" hangingPunct="1">
              <a:lnSpc>
                <a:spcPct val="100000"/>
              </a:lnSpc>
              <a:spcBef>
                <a:spcPct val="0"/>
              </a:spcBef>
              <a:spcAft>
                <a:spcPts val="0"/>
              </a:spcAft>
              <a:buClrTx/>
              <a:buSzTx/>
              <a:buFontTx/>
              <a:buNone/>
              <a:tabLst/>
              <a:defRPr/>
            </a:pPr>
            <a:r>
              <a:rPr lang="en-CA" sz="8200" dirty="0" smtClean="0">
                <a:latin typeface="Bernard MT Condensed" pitchFamily="18" charset="0"/>
                <a:ea typeface="+mj-ea"/>
                <a:cs typeface="+mj-cs"/>
              </a:rPr>
              <a:t>Get it Wrong</a:t>
            </a:r>
          </a:p>
          <a:p>
            <a:pPr marL="0" marR="0" lvl="0" indent="0" algn="r" defTabSz="914400" rtl="0" eaLnBrk="1" fontAlgn="auto" latinLnBrk="0" hangingPunct="1">
              <a:lnSpc>
                <a:spcPct val="100000"/>
              </a:lnSpc>
              <a:spcBef>
                <a:spcPct val="0"/>
              </a:spcBef>
              <a:spcAft>
                <a:spcPts val="0"/>
              </a:spcAft>
              <a:buClrTx/>
              <a:buSzTx/>
              <a:buFontTx/>
              <a:buNone/>
              <a:tabLst/>
              <a:defRPr/>
            </a:pPr>
            <a:endParaRPr lang="en-CA" sz="8200" i="1" dirty="0">
              <a:latin typeface="Bernard MT Condensed"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CA" sz="8200" i="1" dirty="0" smtClean="0">
                <a:latin typeface="Bernard MT Condensed" pitchFamily="18" charset="0"/>
                <a:ea typeface="+mj-ea"/>
                <a:cs typeface="+mj-cs"/>
              </a:rPr>
              <a:t>(Sometimes)</a:t>
            </a:r>
          </a:p>
        </p:txBody>
      </p:sp>
      <p:sp>
        <p:nvSpPr>
          <p:cNvPr id="8" name="Title 1"/>
          <p:cNvSpPr txBox="1">
            <a:spLocks/>
          </p:cNvSpPr>
          <p:nvPr/>
        </p:nvSpPr>
        <p:spPr>
          <a:xfrm>
            <a:off x="-67680" y="5132736"/>
            <a:ext cx="7705925" cy="2714644"/>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lang="en-CA" sz="8200" i="1" dirty="0" smtClean="0">
              <a:latin typeface="Bernard MT Condensed"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4400" i="0" u="none" strike="noStrike" kern="1200" cap="none" spc="0" normalizeH="0" baseline="0" noProof="0" dirty="0" smtClean="0">
                <a:ln>
                  <a:noFill/>
                </a:ln>
                <a:effectLst/>
                <a:uLnTx/>
                <a:uFillTx/>
                <a:latin typeface="Bernard MT Condensed" pitchFamily="18" charset="0"/>
                <a:ea typeface="+mj-ea"/>
                <a:cs typeface="+mj-cs"/>
              </a:rPr>
              <a:t/>
            </a:r>
            <a:br>
              <a:rPr kumimoji="0" lang="en-CA" sz="4400" i="0" u="none" strike="noStrike" kern="1200" cap="none" spc="0" normalizeH="0" baseline="0" noProof="0" dirty="0" smtClean="0">
                <a:ln>
                  <a:noFill/>
                </a:ln>
                <a:effectLst/>
                <a:uLnTx/>
                <a:uFillTx/>
                <a:latin typeface="Bernard MT Condensed" pitchFamily="18" charset="0"/>
                <a:ea typeface="+mj-ea"/>
                <a:cs typeface="+mj-cs"/>
              </a:rPr>
            </a:br>
            <a:endParaRPr kumimoji="0" lang="en-CA" sz="4400" i="0" u="none" strike="noStrike" kern="1200" cap="none" spc="0" normalizeH="0" baseline="0" noProof="0" dirty="0" smtClean="0">
              <a:ln>
                <a:noFill/>
              </a:ln>
              <a:effectLst/>
              <a:uLnTx/>
              <a:uFillTx/>
              <a:latin typeface="Bernard MT Condensed" pitchFamily="18" charset="0"/>
              <a:ea typeface="+mj-ea"/>
              <a:cs typeface="+mj-cs"/>
            </a:endParaRPr>
          </a:p>
        </p:txBody>
      </p:sp>
      <p:pic>
        <p:nvPicPr>
          <p:cNvPr id="10" name="Wilkins speaks on Pauling1997v.1-lect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052" y="5132736"/>
            <a:ext cx="609600" cy="609600"/>
          </a:xfrm>
          <a:prstGeom prst="rect">
            <a:avLst/>
          </a:prstGeom>
        </p:spPr>
      </p:pic>
    </p:spTree>
    <p:extLst>
      <p:ext uri="{BB962C8B-B14F-4D97-AF65-F5344CB8AC3E}">
        <p14:creationId xmlns:p14="http://schemas.microsoft.com/office/powerpoint/2010/main" val="4498961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3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48482" name="Picture 2" descr="C:\Users\reuben\Dropbox\Teaching\Professional Development\Convention Talks\18 Oct Storytelling SCATA\Franklin's Photo 51 DNA.jpg"/>
          <p:cNvPicPr>
            <a:picLocks noChangeAspect="1" noChangeArrowheads="1"/>
          </p:cNvPicPr>
          <p:nvPr/>
        </p:nvPicPr>
        <p:blipFill>
          <a:blip r:embed="rId3"/>
          <a:srcRect/>
          <a:stretch>
            <a:fillRect/>
          </a:stretch>
        </p:blipFill>
        <p:spPr bwMode="auto">
          <a:xfrm>
            <a:off x="0" y="-1"/>
            <a:ext cx="9144000" cy="7008021"/>
          </a:xfrm>
          <a:prstGeom prst="rect">
            <a:avLst/>
          </a:prstGeom>
          <a:noFill/>
        </p:spPr>
      </p:pic>
    </p:spTree>
    <p:extLst>
      <p:ext uri="{BB962C8B-B14F-4D97-AF65-F5344CB8AC3E}">
        <p14:creationId xmlns:p14="http://schemas.microsoft.com/office/powerpoint/2010/main" val="2035161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48482" name="Picture 2" descr="C:\Users\reuben\Dropbox\Teaching\Professional Development\Convention Talks\18 Oct Storytelling SCATA\Franklin's Photo 51 DNA.jpg"/>
          <p:cNvPicPr>
            <a:picLocks noChangeAspect="1" noChangeArrowheads="1"/>
          </p:cNvPicPr>
          <p:nvPr/>
        </p:nvPicPr>
        <p:blipFill>
          <a:blip r:embed="rId3"/>
          <a:srcRect/>
          <a:stretch>
            <a:fillRect/>
          </a:stretch>
        </p:blipFill>
        <p:spPr bwMode="auto">
          <a:xfrm>
            <a:off x="0" y="-1"/>
            <a:ext cx="9144000" cy="7008021"/>
          </a:xfrm>
          <a:prstGeom prst="rect">
            <a:avLst/>
          </a:prstGeom>
          <a:noFill/>
        </p:spPr>
      </p:pic>
      <p:pic>
        <p:nvPicPr>
          <p:cNvPr id="150530" name="Picture 2" descr="Image result for photo 51"/>
          <p:cNvPicPr>
            <a:picLocks noChangeAspect="1" noChangeArrowheads="1"/>
          </p:cNvPicPr>
          <p:nvPr/>
        </p:nvPicPr>
        <p:blipFill>
          <a:blip r:embed="rId4" cstate="print"/>
          <a:srcRect/>
          <a:stretch>
            <a:fillRect/>
          </a:stretch>
        </p:blipFill>
        <p:spPr bwMode="auto">
          <a:xfrm>
            <a:off x="179512" y="100946"/>
            <a:ext cx="2918698" cy="2998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5816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tson and crick vs linus pau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087" y="1447358"/>
            <a:ext cx="3467396" cy="4030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3094" y="3552572"/>
            <a:ext cx="595035" cy="523220"/>
          </a:xfrm>
          <a:prstGeom prst="rect">
            <a:avLst/>
          </a:prstGeom>
          <a:noFill/>
        </p:spPr>
        <p:txBody>
          <a:bodyPr wrap="none" rtlCol="0">
            <a:spAutoFit/>
          </a:bodyPr>
          <a:lstStyle/>
          <a:p>
            <a:r>
              <a:rPr lang="en-US" sz="2800" dirty="0">
                <a:solidFill>
                  <a:schemeClr val="tx1">
                    <a:lumMod val="50000"/>
                    <a:lumOff val="50000"/>
                  </a:schemeClr>
                </a:solidFill>
                <a:latin typeface="+mj-lt"/>
              </a:rPr>
              <a:t>vs.</a:t>
            </a:r>
          </a:p>
        </p:txBody>
      </p:sp>
      <p:pic>
        <p:nvPicPr>
          <p:cNvPr id="2" name="Picture 2" descr="Image result for linus pau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86" y="1447358"/>
            <a:ext cx="3320399" cy="40308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0"/>
            <a:ext cx="8229600" cy="1219200"/>
          </a:xfrm>
        </p:spPr>
        <p:txBody>
          <a:bodyPr/>
          <a:lstStyle/>
          <a:p>
            <a:r>
              <a:rPr lang="en-US" sz="4800" dirty="0" smtClean="0"/>
              <a:t>Everybody Loves an Underdog:</a:t>
            </a:r>
            <a:endParaRPr lang="en-US" sz="4800" dirty="0"/>
          </a:p>
        </p:txBody>
      </p:sp>
    </p:spTree>
    <p:extLst>
      <p:ext uri="{BB962C8B-B14F-4D97-AF65-F5344CB8AC3E}">
        <p14:creationId xmlns:p14="http://schemas.microsoft.com/office/powerpoint/2010/main" val="3202731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219200"/>
          </a:xfrm>
        </p:spPr>
        <p:txBody>
          <a:bodyPr/>
          <a:lstStyle/>
          <a:p>
            <a:r>
              <a:rPr lang="en-US" sz="4800" dirty="0" smtClean="0"/>
              <a:t>Everybody Loves an Underdog:</a:t>
            </a:r>
            <a:endParaRPr lang="en-US" sz="4800" dirty="0"/>
          </a:p>
        </p:txBody>
      </p:sp>
      <p:pic>
        <p:nvPicPr>
          <p:cNvPr id="3" name="triple_helix">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1050" y="1219200"/>
            <a:ext cx="9112950" cy="5126034"/>
          </a:xfrm>
          <a:prstGeom prst="rect">
            <a:avLst/>
          </a:prstGeom>
        </p:spPr>
      </p:pic>
    </p:spTree>
    <p:extLst>
      <p:ext uri="{BB962C8B-B14F-4D97-AF65-F5344CB8AC3E}">
        <p14:creationId xmlns:p14="http://schemas.microsoft.com/office/powerpoint/2010/main" val="1291492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tson and crick vs linus pau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087" y="1447358"/>
            <a:ext cx="3467396" cy="4030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3094" y="3552572"/>
            <a:ext cx="595035" cy="523220"/>
          </a:xfrm>
          <a:prstGeom prst="rect">
            <a:avLst/>
          </a:prstGeom>
          <a:noFill/>
        </p:spPr>
        <p:txBody>
          <a:bodyPr wrap="none" rtlCol="0">
            <a:spAutoFit/>
          </a:bodyPr>
          <a:lstStyle/>
          <a:p>
            <a:r>
              <a:rPr lang="en-US" sz="2800" dirty="0">
                <a:solidFill>
                  <a:schemeClr val="tx1">
                    <a:lumMod val="50000"/>
                    <a:lumOff val="50000"/>
                  </a:schemeClr>
                </a:solidFill>
                <a:latin typeface="+mj-lt"/>
              </a:rPr>
              <a:t>vs.</a:t>
            </a:r>
          </a:p>
        </p:txBody>
      </p:sp>
      <p:pic>
        <p:nvPicPr>
          <p:cNvPr id="2" name="Picture 2" descr="Image result for linus pau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86" y="1447358"/>
            <a:ext cx="3320399" cy="40308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572" y="5503636"/>
            <a:ext cx="8910683" cy="1384995"/>
          </a:xfrm>
          <a:prstGeom prst="rect">
            <a:avLst/>
          </a:prstGeom>
        </p:spPr>
        <p:txBody>
          <a:bodyPr wrap="square">
            <a:spAutoFit/>
          </a:bodyPr>
          <a:lstStyle/>
          <a:p>
            <a:r>
              <a:rPr lang="en-US" i="1" dirty="0" smtClean="0">
                <a:solidFill>
                  <a:schemeClr val="tx1">
                    <a:lumMod val="50000"/>
                    <a:lumOff val="50000"/>
                  </a:schemeClr>
                </a:solidFill>
                <a:latin typeface="+mj-lt"/>
              </a:rPr>
              <a:t>“And </a:t>
            </a:r>
            <a:r>
              <a:rPr lang="en-US" i="1" dirty="0">
                <a:solidFill>
                  <a:schemeClr val="tx1">
                    <a:lumMod val="50000"/>
                    <a:lumOff val="50000"/>
                  </a:schemeClr>
                </a:solidFill>
                <a:latin typeface="+mj-lt"/>
              </a:rPr>
              <a:t>then there's Linus Pauling. Linus' fame had gotten himself into a position where everyone was afraid to disagree with him. The only person he could freely talk to was his wife, who reinforced his ego, which isn't what you need in this life</a:t>
            </a:r>
            <a:r>
              <a:rPr lang="en-US" i="1" dirty="0" smtClean="0">
                <a:solidFill>
                  <a:schemeClr val="tx1">
                    <a:lumMod val="50000"/>
                    <a:lumOff val="50000"/>
                  </a:schemeClr>
                </a:solidFill>
                <a:latin typeface="+mj-lt"/>
              </a:rPr>
              <a:t>.”</a:t>
            </a:r>
          </a:p>
          <a:p>
            <a:r>
              <a:rPr lang="en-US" i="1" dirty="0" smtClean="0">
                <a:solidFill>
                  <a:schemeClr val="tx1">
                    <a:lumMod val="50000"/>
                    <a:lumOff val="50000"/>
                  </a:schemeClr>
                </a:solidFill>
                <a:latin typeface="+mj-lt"/>
              </a:rPr>
              <a:t/>
            </a:r>
            <a:br>
              <a:rPr lang="en-US" i="1" dirty="0" smtClean="0">
                <a:solidFill>
                  <a:schemeClr val="tx1">
                    <a:lumMod val="50000"/>
                    <a:lumOff val="50000"/>
                  </a:schemeClr>
                </a:solidFill>
                <a:latin typeface="+mj-lt"/>
              </a:rPr>
            </a:br>
            <a:r>
              <a:rPr lang="en-US" sz="1200" b="1" i="1" dirty="0" smtClean="0"/>
              <a:t>James </a:t>
            </a:r>
            <a:r>
              <a:rPr lang="en-US" sz="1200" b="1" i="1" dirty="0"/>
              <a:t>Watson, "Succeeding in Science: Some Rules of Thumb", Science, 261, 24 (September 1993</a:t>
            </a:r>
            <a:r>
              <a:rPr lang="en-US" sz="1200" b="1" i="1" dirty="0" smtClean="0"/>
              <a:t>)</a:t>
            </a:r>
            <a:endParaRPr lang="en-US" sz="2000" i="1" dirty="0">
              <a:solidFill>
                <a:schemeClr val="tx1">
                  <a:lumMod val="50000"/>
                  <a:lumOff val="50000"/>
                </a:schemeClr>
              </a:solidFill>
              <a:latin typeface="+mj-lt"/>
            </a:endParaRPr>
          </a:p>
        </p:txBody>
      </p:sp>
      <p:sp>
        <p:nvSpPr>
          <p:cNvPr id="7" name="Title 1"/>
          <p:cNvSpPr>
            <a:spLocks noGrp="1"/>
          </p:cNvSpPr>
          <p:nvPr>
            <p:ph type="title"/>
          </p:nvPr>
        </p:nvSpPr>
        <p:spPr>
          <a:xfrm>
            <a:off x="457200" y="0"/>
            <a:ext cx="8229600" cy="1219200"/>
          </a:xfrm>
        </p:spPr>
        <p:txBody>
          <a:bodyPr/>
          <a:lstStyle/>
          <a:p>
            <a:r>
              <a:rPr lang="en-US" sz="4800" dirty="0" smtClean="0"/>
              <a:t>Everybody Loves an Underdog:</a:t>
            </a:r>
            <a:endParaRPr lang="en-US" sz="4800" dirty="0"/>
          </a:p>
        </p:txBody>
      </p:sp>
    </p:spTree>
    <p:extLst>
      <p:ext uri="{BB962C8B-B14F-4D97-AF65-F5344CB8AC3E}">
        <p14:creationId xmlns:p14="http://schemas.microsoft.com/office/powerpoint/2010/main" val="1832134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atson and crick vs linus pau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087" y="1447358"/>
            <a:ext cx="3467396" cy="4030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3094" y="3552572"/>
            <a:ext cx="595035" cy="523220"/>
          </a:xfrm>
          <a:prstGeom prst="rect">
            <a:avLst/>
          </a:prstGeom>
          <a:noFill/>
        </p:spPr>
        <p:txBody>
          <a:bodyPr wrap="none" rtlCol="0">
            <a:spAutoFit/>
          </a:bodyPr>
          <a:lstStyle/>
          <a:p>
            <a:r>
              <a:rPr lang="en-US" sz="2800" dirty="0">
                <a:solidFill>
                  <a:schemeClr val="tx1">
                    <a:lumMod val="50000"/>
                    <a:lumOff val="50000"/>
                  </a:schemeClr>
                </a:solidFill>
                <a:latin typeface="+mj-lt"/>
              </a:rPr>
              <a:t>vs.</a:t>
            </a:r>
          </a:p>
        </p:txBody>
      </p:sp>
      <p:pic>
        <p:nvPicPr>
          <p:cNvPr id="2" name="Picture 2" descr="Image result for linus pau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86" y="1447358"/>
            <a:ext cx="3320399" cy="40308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572" y="5503636"/>
            <a:ext cx="8910683" cy="1384995"/>
          </a:xfrm>
          <a:prstGeom prst="rect">
            <a:avLst/>
          </a:prstGeom>
        </p:spPr>
        <p:txBody>
          <a:bodyPr wrap="square">
            <a:spAutoFit/>
          </a:bodyPr>
          <a:lstStyle/>
          <a:p>
            <a:r>
              <a:rPr lang="en-US" i="1" dirty="0" smtClean="0">
                <a:solidFill>
                  <a:schemeClr val="tx1">
                    <a:lumMod val="50000"/>
                    <a:lumOff val="50000"/>
                  </a:schemeClr>
                </a:solidFill>
                <a:latin typeface="+mj-lt"/>
              </a:rPr>
              <a:t>“And </a:t>
            </a:r>
            <a:r>
              <a:rPr lang="en-US" i="1" dirty="0">
                <a:solidFill>
                  <a:schemeClr val="tx1">
                    <a:lumMod val="50000"/>
                    <a:lumOff val="50000"/>
                  </a:schemeClr>
                </a:solidFill>
                <a:latin typeface="+mj-lt"/>
              </a:rPr>
              <a:t>then there's Linus Pauling. Linus' fame had gotten himself into a position where everyone was afraid to disagree with him. The only person he could freely talk to was his wife, who reinforced his ego, which isn't what you need in this life</a:t>
            </a:r>
            <a:r>
              <a:rPr lang="en-US" i="1" dirty="0" smtClean="0">
                <a:solidFill>
                  <a:schemeClr val="tx1">
                    <a:lumMod val="50000"/>
                    <a:lumOff val="50000"/>
                  </a:schemeClr>
                </a:solidFill>
                <a:latin typeface="+mj-lt"/>
              </a:rPr>
              <a:t>.”</a:t>
            </a:r>
          </a:p>
          <a:p>
            <a:r>
              <a:rPr lang="en-US" i="1" dirty="0" smtClean="0">
                <a:solidFill>
                  <a:schemeClr val="tx1">
                    <a:lumMod val="50000"/>
                    <a:lumOff val="50000"/>
                  </a:schemeClr>
                </a:solidFill>
                <a:latin typeface="+mj-lt"/>
              </a:rPr>
              <a:t/>
            </a:r>
            <a:br>
              <a:rPr lang="en-US" i="1" dirty="0" smtClean="0">
                <a:solidFill>
                  <a:schemeClr val="tx1">
                    <a:lumMod val="50000"/>
                    <a:lumOff val="50000"/>
                  </a:schemeClr>
                </a:solidFill>
                <a:latin typeface="+mj-lt"/>
              </a:rPr>
            </a:br>
            <a:r>
              <a:rPr lang="en-US" sz="1200" b="1" i="1" dirty="0" smtClean="0"/>
              <a:t>James </a:t>
            </a:r>
            <a:r>
              <a:rPr lang="en-US" sz="1200" b="1" i="1" dirty="0"/>
              <a:t>Watson, "Succeeding in Science: Some Rules of Thumb", Science, 261, 24 (September 1993</a:t>
            </a:r>
            <a:r>
              <a:rPr lang="en-US" sz="1200" b="1" i="1" dirty="0" smtClean="0"/>
              <a:t>)</a:t>
            </a:r>
            <a:endParaRPr lang="en-US" sz="2000" i="1" dirty="0">
              <a:solidFill>
                <a:schemeClr val="tx1">
                  <a:lumMod val="50000"/>
                  <a:lumOff val="50000"/>
                </a:schemeClr>
              </a:solidFill>
              <a:latin typeface="+mj-lt"/>
            </a:endParaRPr>
          </a:p>
        </p:txBody>
      </p:sp>
      <p:sp>
        <p:nvSpPr>
          <p:cNvPr id="8" name="TextBox 7"/>
          <p:cNvSpPr txBox="1"/>
          <p:nvPr/>
        </p:nvSpPr>
        <p:spPr>
          <a:xfrm>
            <a:off x="920726" y="260648"/>
            <a:ext cx="6624736" cy="6186309"/>
          </a:xfrm>
          <a:prstGeom prst="rect">
            <a:avLst/>
          </a:prstGeom>
          <a:solidFill>
            <a:schemeClr val="bg1"/>
          </a:solidFill>
          <a:ln w="76200">
            <a:solidFill>
              <a:schemeClr val="tx1"/>
            </a:solidFill>
          </a:ln>
        </p:spPr>
        <p:txBody>
          <a:bodyPr wrap="square" rtlCol="0">
            <a:spAutoFit/>
          </a:bodyPr>
          <a:lstStyle/>
          <a:p>
            <a:r>
              <a:rPr lang="en-US" sz="4400" dirty="0" smtClean="0"/>
              <a:t>Even the Beyonces</a:t>
            </a:r>
          </a:p>
          <a:p>
            <a:endParaRPr lang="en-US" sz="4400" dirty="0" smtClean="0"/>
          </a:p>
          <a:p>
            <a:pPr marL="571500" indent="-571500">
              <a:buFontTx/>
              <a:buChar char="-"/>
            </a:pPr>
            <a:r>
              <a:rPr lang="en-US" sz="4400" dirty="0" smtClean="0"/>
              <a:t>The best and brightest don’t always get it right.</a:t>
            </a:r>
            <a:br>
              <a:rPr lang="en-US" sz="4400" dirty="0" smtClean="0"/>
            </a:br>
            <a:r>
              <a:rPr lang="en-US" sz="4400" dirty="0" smtClean="0"/>
              <a:t> </a:t>
            </a:r>
          </a:p>
          <a:p>
            <a:pPr marL="571500" indent="-571500">
              <a:buFontTx/>
              <a:buChar char="-"/>
            </a:pPr>
            <a:r>
              <a:rPr lang="en-US" sz="4400" dirty="0" smtClean="0"/>
              <a:t>Even the world’s only recipient of 2 undivided Nobel prizes</a:t>
            </a:r>
            <a:endParaRPr lang="en-US" sz="4400" dirty="0"/>
          </a:p>
          <a:p>
            <a:endParaRPr lang="en-US" sz="4400" dirty="0"/>
          </a:p>
        </p:txBody>
      </p:sp>
    </p:spTree>
    <p:extLst>
      <p:ext uri="{BB962C8B-B14F-4D97-AF65-F5344CB8AC3E}">
        <p14:creationId xmlns:p14="http://schemas.microsoft.com/office/powerpoint/2010/main" val="377908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727</Words>
  <Application>Microsoft Office PowerPoint</Application>
  <PresentationFormat>On-screen Show (4:3)</PresentationFormat>
  <Paragraphs>51</Paragraphs>
  <Slides>7</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Bernard MT Condensed</vt:lpstr>
      <vt:lpstr>Calibri</vt:lpstr>
      <vt:lpstr>Calibri Light</vt:lpstr>
      <vt:lpstr>Office Theme</vt:lpstr>
      <vt:lpstr>PowerPoint Presentation</vt:lpstr>
      <vt:lpstr>PowerPoint Presentation</vt:lpstr>
      <vt:lpstr>PowerPoint Presentation</vt:lpstr>
      <vt:lpstr>Everybody Loves an Underdog:</vt:lpstr>
      <vt:lpstr>Everybody Loves an Underdog:</vt:lpstr>
      <vt:lpstr>Everybody Loves an Underdog:</vt:lpstr>
      <vt:lpstr>PowerPoint Presentation</vt:lpstr>
    </vt:vector>
  </TitlesOfParts>
  <Company>Parkland School Division No.70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Mahaffy</dc:creator>
  <cp:lastModifiedBy>Reuben Mahaffy</cp:lastModifiedBy>
  <cp:revision>1</cp:revision>
  <dcterms:created xsi:type="dcterms:W3CDTF">2018-10-21T02:28:57Z</dcterms:created>
  <dcterms:modified xsi:type="dcterms:W3CDTF">2018-10-21T02:29:16Z</dcterms:modified>
</cp:coreProperties>
</file>