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472643-2281-4AC1-AEAA-905B2A12D9FA}" type="datetimeFigureOut">
              <a:rPr lang="en-US" smtClean="0"/>
              <a:t>10/20/2018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2506F8-4C51-4FCF-B42C-368BB0FCEBE8}" type="slidenum">
              <a:rPr lang="en-US" smtClean="0"/>
              <a:t>‹#›</a:t>
            </a:fld>
            <a:endParaRPr lang="en-US"/>
          </a:p>
        </p:txBody>
      </p:sp>
    </p:spTree>
    <p:extLst>
      <p:ext uri="{BB962C8B-B14F-4D97-AF65-F5344CB8AC3E}">
        <p14:creationId xmlns:p14="http://schemas.microsoft.com/office/powerpoint/2010/main" val="2271601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heguardian.com/books/2008/sep/13/politics.ar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story was the impetus for this talk.</a:t>
            </a:r>
            <a:r>
              <a:rPr lang="en-CA" baseline="0" dirty="0" smtClean="0"/>
              <a:t>  Story about psychology teacher asking about nervous system.  Me asking “did you ever hear the story about the dolphin…”?  No.  And her saying “that story is gross and pretty inappropriate”  and then running into her a week later and her saying – yeah, so I told that gross inappropriate story to </a:t>
            </a:r>
            <a:r>
              <a:rPr lang="en-CA" baseline="0" smtClean="0"/>
              <a:t>my students. </a:t>
            </a:r>
            <a:endParaRPr lang="en-CA" dirty="0" smtClean="0"/>
          </a:p>
          <a:p>
            <a:endParaRPr lang="en-CA" dirty="0" smtClean="0"/>
          </a:p>
          <a:p>
            <a:r>
              <a:rPr lang="en-CA" dirty="0" smtClean="0"/>
              <a:t>References:</a:t>
            </a:r>
          </a:p>
          <a:p>
            <a:endParaRPr lang="en-CA" dirty="0" smtClean="0"/>
          </a:p>
          <a:p>
            <a:r>
              <a:rPr lang="en-CA" dirty="0" smtClean="0"/>
              <a:t>http://www.dailymail.co.uk/sciencetech/article-2653422/The-woman-taught-dolphin-speak-fallen-love-her.html</a:t>
            </a:r>
          </a:p>
          <a:p>
            <a:r>
              <a:rPr lang="en-CA" dirty="0" smtClean="0"/>
              <a:t>https://www.theguardian.com/environment/2014/jun/08/the-dolphin-who-loved-me</a:t>
            </a:r>
          </a:p>
          <a:p>
            <a:r>
              <a:rPr lang="en-CA" dirty="0" smtClean="0"/>
              <a:t>BBC Doc </a:t>
            </a:r>
            <a:r>
              <a:rPr lang="en-CA" dirty="0"/>
              <a:t>The Girl Who Talked To Dolphins</a:t>
            </a:r>
          </a:p>
        </p:txBody>
      </p:sp>
      <p:sp>
        <p:nvSpPr>
          <p:cNvPr id="4" name="Slide Number Placeholder 3"/>
          <p:cNvSpPr>
            <a:spLocks noGrp="1"/>
          </p:cNvSpPr>
          <p:nvPr>
            <p:ph type="sldNum" sz="quarter" idx="10"/>
          </p:nvPr>
        </p:nvSpPr>
        <p:spPr/>
        <p:txBody>
          <a:bodyPr/>
          <a:lstStyle/>
          <a:p>
            <a:fld id="{B9C3A0C7-FACB-48DF-B8AB-7D910471D2F8}" type="slidenum">
              <a:rPr lang="en-CA" smtClean="0"/>
              <a:pPr/>
              <a:t>1</a:t>
            </a:fld>
            <a:endParaRPr lang="en-CA"/>
          </a:p>
        </p:txBody>
      </p:sp>
    </p:spTree>
    <p:extLst>
      <p:ext uri="{BB962C8B-B14F-4D97-AF65-F5344CB8AC3E}">
        <p14:creationId xmlns:p14="http://schemas.microsoft.com/office/powerpoint/2010/main" val="1208053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Margaret Howe grew up on</a:t>
            </a:r>
            <a:r>
              <a:rPr lang="en-CA" baseline="0" dirty="0" smtClean="0"/>
              <a:t> St. Thomas in the Caribbean.  In the early 60s she met </a:t>
            </a:r>
            <a:r>
              <a:rPr lang="en-CA" dirty="0"/>
              <a:t>a tall man with tousled hair, wearing an open shirt and smoking a cigarette. His name was </a:t>
            </a:r>
            <a:r>
              <a:rPr lang="en-CA" dirty="0">
                <a:hlinkClick r:id="rId3"/>
              </a:rPr>
              <a:t>Gregory Bateson</a:t>
            </a:r>
            <a:r>
              <a:rPr lang="en-CA" dirty="0"/>
              <a:t>, a great intellectual of the 20th century and the director of </a:t>
            </a:r>
            <a:r>
              <a:rPr lang="en-CA" dirty="0" smtClean="0"/>
              <a:t>a</a:t>
            </a:r>
            <a:r>
              <a:rPr lang="en-CA" baseline="0" dirty="0" smtClean="0"/>
              <a:t> research lab</a:t>
            </a:r>
            <a:r>
              <a:rPr lang="en-CA" dirty="0" smtClean="0"/>
              <a:t>. </a:t>
            </a:r>
            <a:r>
              <a:rPr lang="en-CA" dirty="0"/>
              <a:t>"Why did you come here?" he asked Howe. "Well, I heard you had dolphins," she replied, "and I thought I'd come and see if there was anything I could do or any way I could help…" Unused to unannounced visitors and impressed by her bravado, Bateson invited her to meet the animals and asked her to watch them for a while and write down what she saw. Despite her lack of scientific training, Howe turned out to be an intuitive observer of animal behaviour and Bateson told her she could come back whenever she wanted.</a:t>
            </a:r>
          </a:p>
          <a:p>
            <a:r>
              <a:rPr lang="en-CA" dirty="0"/>
              <a:t>"There were three dolphins," remembers Howe. "Peter, Pamela and Sissy. Sissy was the biggest. Pushy, loud, she sort of ran the show. Pamela was very shy and fearful. And Peter was a young guy. He was sexually coming of age and a bit naughty."</a:t>
            </a:r>
          </a:p>
          <a:p>
            <a:endParaRPr lang="en-CA" dirty="0"/>
          </a:p>
        </p:txBody>
      </p:sp>
      <p:sp>
        <p:nvSpPr>
          <p:cNvPr id="4" name="Slide Number Placeholder 3"/>
          <p:cNvSpPr>
            <a:spLocks noGrp="1"/>
          </p:cNvSpPr>
          <p:nvPr>
            <p:ph type="sldNum" sz="quarter" idx="10"/>
          </p:nvPr>
        </p:nvSpPr>
        <p:spPr/>
        <p:txBody>
          <a:bodyPr/>
          <a:lstStyle/>
          <a:p>
            <a:fld id="{B9C3A0C7-FACB-48DF-B8AB-7D910471D2F8}" type="slidenum">
              <a:rPr lang="en-CA" smtClean="0"/>
              <a:pPr/>
              <a:t>2</a:t>
            </a:fld>
            <a:endParaRPr lang="en-CA"/>
          </a:p>
        </p:txBody>
      </p:sp>
    </p:spTree>
    <p:extLst>
      <p:ext uri="{BB962C8B-B14F-4D97-AF65-F5344CB8AC3E}">
        <p14:creationId xmlns:p14="http://schemas.microsoft.com/office/powerpoint/2010/main" val="261329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John Lilly was another researcher at the lab - In the 1960s a small selection of neuroscientists like John Lilly were licensed to research LSD by the American government, convinced that the drug had medicinal qualities that could be used to treat mental-health patients. As part of this research, the drug was sometimes injected into animals and Lilly had been using it on his dolphins since 1964, curious about the effect it would have on them. Much to Lilly's annoyance, nothing happened. Despite his various attempts to get the dolphins to respond to the drug, it didn't seem to have any effect on them, remembers Howe. "Different species react to different pharmaceuticals in different ways," explains the vet, Andy Williamson. "A tranquilliser made for horses might induce a state of excitement in a dog. Playing with pharmaceuticals is a tricky business to say the least."</a:t>
            </a:r>
          </a:p>
        </p:txBody>
      </p:sp>
      <p:sp>
        <p:nvSpPr>
          <p:cNvPr id="4" name="Slide Number Placeholder 3"/>
          <p:cNvSpPr>
            <a:spLocks noGrp="1"/>
          </p:cNvSpPr>
          <p:nvPr>
            <p:ph type="sldNum" sz="quarter" idx="10"/>
          </p:nvPr>
        </p:nvSpPr>
        <p:spPr/>
        <p:txBody>
          <a:bodyPr/>
          <a:lstStyle/>
          <a:p>
            <a:fld id="{B9C3A0C7-FACB-48DF-B8AB-7D910471D2F8}" type="slidenum">
              <a:rPr lang="en-CA" smtClean="0"/>
              <a:pPr/>
              <a:t>3</a:t>
            </a:fld>
            <a:endParaRPr lang="en-CA"/>
          </a:p>
        </p:txBody>
      </p:sp>
    </p:spTree>
    <p:extLst>
      <p:ext uri="{BB962C8B-B14F-4D97-AF65-F5344CB8AC3E}">
        <p14:creationId xmlns:p14="http://schemas.microsoft.com/office/powerpoint/2010/main" val="2084360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CA" dirty="0" smtClean="0"/>
              <a:t>Howe’s job was to see if dolphins can be taught to speak.  The lab was designed to allow dolphin and human to live together in close proximity, as it could be flooded so that Peter could come in close contact.  Howe reasoned that if she could live with a dolphin around the clock, nurturing its interest in making human-like sounds, like a mother teaching a child to speak, they’d have more success. "Maybe it was because I was living so close to the lab. It just seemed so simple. Why let the water get in the way?" she says. "So I said to John Lilly: 'I want to plaster everything and fill this place with water. I want to live here.'"</a:t>
            </a:r>
          </a:p>
          <a:p>
            <a:r>
              <a:rPr lang="en-CA" dirty="0" smtClean="0"/>
              <a:t>The radical nature of Howe's idea appealed to Lilly and he went for it. She began completely waterproofing the upper floors of the lab, so that she could actually flood the indoor rooms and an outdoor balcony with a couple of feet of water. This would allow a dolphin to live comfortably in the building with her for three months.</a:t>
            </a:r>
          </a:p>
          <a:p>
            <a:r>
              <a:rPr lang="en-CA" dirty="0" smtClean="0"/>
              <a:t>Howe selected the young male dolphin called Peter for her live-in experiment. "I chose to work with Peter because he had not had any human-like sound training and the other two had," she explains. Howe would attempt to live in isolation with him six days a week, sleeping on a makeshift bed on the elevator platform in the middle of the room and doing her paperwork on a desk suspended from the ceiling and hanging over the water. On the seventh day Peter would return to the sea pool downstairs to spend time with the two female dolphins at the lab – Pamela and Sissy.</a:t>
            </a:r>
          </a:p>
          <a:p>
            <a:endParaRPr lang="en-CA" dirty="0" smtClean="0"/>
          </a:p>
          <a:p>
            <a:r>
              <a:rPr lang="en-CA" dirty="0" smtClean="0"/>
              <a:t>But </a:t>
            </a:r>
            <a:r>
              <a:rPr lang="en-CA" dirty="0"/>
              <a:t>there was something getting in the way of the lessons. "Dolphins get sexual urges," says the vet Andy Williamson, who looked after the animals' health at Dolphin House. "I'm sure Peter had plenty of thoughts along those lines."</a:t>
            </a:r>
          </a:p>
          <a:p>
            <a:r>
              <a:rPr lang="en-CA" dirty="0"/>
              <a:t>"Peter liked to be with me," explains </a:t>
            </a:r>
            <a:r>
              <a:rPr lang="en-CA" dirty="0" smtClean="0"/>
              <a:t>Howe. </a:t>
            </a:r>
            <a:r>
              <a:rPr lang="en-CA" dirty="0"/>
              <a:t>"He would rub himself on my knee, or my foot, or my hand. And at first I would put him downstairs with the girls," she says. But transporting Peter downstairs proved so disruptive to the lessons that, faced with his frequent arousals, it just seemed easier for </a:t>
            </a:r>
            <a:r>
              <a:rPr lang="en-CA" dirty="0" smtClean="0"/>
              <a:t>Howe </a:t>
            </a:r>
            <a:r>
              <a:rPr lang="en-CA" dirty="0"/>
              <a:t>to relieve his urges herself manually.</a:t>
            </a:r>
          </a:p>
          <a:p>
            <a:r>
              <a:rPr lang="en-CA" dirty="0"/>
              <a:t>"I allowed that," she says. "I wasn't uncomfortable with it, as long as it wasn't rough. It would just become part of what was going on, like an itch – just get rid of it, scratch it and move on. And that's how it seemed to work out. It wasn't private. People could observe it."</a:t>
            </a:r>
          </a:p>
          <a:p>
            <a:r>
              <a:rPr lang="en-CA" dirty="0"/>
              <a:t>For </a:t>
            </a:r>
            <a:r>
              <a:rPr lang="en-CA" dirty="0" smtClean="0"/>
              <a:t>Howe </a:t>
            </a:r>
            <a:r>
              <a:rPr lang="en-CA" dirty="0"/>
              <a:t>it was a precious thing, which was always carried out with great respect. "Peter was right there and he knew that I was right there," she continues. "It wasn't sexual on my part. Sensuous perhaps. It seemed to me that it made the bond closer. Not because of the sexual activity, but because of the lack of having to keep breaking. And that's really all it was. I was there to get to know Peter. That was part of Peter."</a:t>
            </a:r>
          </a:p>
          <a:p>
            <a:endParaRPr lang="en-CA" dirty="0"/>
          </a:p>
        </p:txBody>
      </p:sp>
      <p:sp>
        <p:nvSpPr>
          <p:cNvPr id="4" name="Slide Number Placeholder 3"/>
          <p:cNvSpPr>
            <a:spLocks noGrp="1"/>
          </p:cNvSpPr>
          <p:nvPr>
            <p:ph type="sldNum" sz="quarter" idx="10"/>
          </p:nvPr>
        </p:nvSpPr>
        <p:spPr/>
        <p:txBody>
          <a:bodyPr/>
          <a:lstStyle/>
          <a:p>
            <a:fld id="{B9C3A0C7-FACB-48DF-B8AB-7D910471D2F8}" type="slidenum">
              <a:rPr lang="en-CA" smtClean="0"/>
              <a:pPr/>
              <a:t>4</a:t>
            </a:fld>
            <a:endParaRPr lang="en-CA"/>
          </a:p>
        </p:txBody>
      </p:sp>
    </p:spTree>
    <p:extLst>
      <p:ext uri="{BB962C8B-B14F-4D97-AF65-F5344CB8AC3E}">
        <p14:creationId xmlns:p14="http://schemas.microsoft.com/office/powerpoint/2010/main" val="2864723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Eventually the experiment was over, Peter wasn’t overly</a:t>
            </a:r>
            <a:r>
              <a:rPr lang="en-CA" baseline="0" dirty="0" smtClean="0"/>
              <a:t> successful in speaking.  Funding stopped and the lab was to be shut down, with Peter moved to another tank in Miami.  In this new lab, with smaller tanks with little sunlight Peter quickly deteriorated. For most mammals, breathing is controlled by the autonomic nervous system (not under conscious control).  Humans are unusual in that we can override this consciously (holding your breath – aquatic apes anyone?).  For mammals like dolphins, who are purely aquatic, autonomic control would be disastrous, and breathing is consciously controlled.  So Peter, heartbroken and alone simply refused to keep breathing and sank to the bottom of his tank. </a:t>
            </a:r>
            <a:endParaRPr lang="en-CA" dirty="0"/>
          </a:p>
        </p:txBody>
      </p:sp>
      <p:sp>
        <p:nvSpPr>
          <p:cNvPr id="4" name="Slide Number Placeholder 3"/>
          <p:cNvSpPr>
            <a:spLocks noGrp="1"/>
          </p:cNvSpPr>
          <p:nvPr>
            <p:ph type="sldNum" sz="quarter" idx="10"/>
          </p:nvPr>
        </p:nvSpPr>
        <p:spPr/>
        <p:txBody>
          <a:bodyPr/>
          <a:lstStyle/>
          <a:p>
            <a:fld id="{B9C3A0C7-FACB-48DF-B8AB-7D910471D2F8}" type="slidenum">
              <a:rPr lang="en-CA" smtClean="0"/>
              <a:pPr/>
              <a:t>5</a:t>
            </a:fld>
            <a:endParaRPr lang="en-CA"/>
          </a:p>
        </p:txBody>
      </p:sp>
    </p:spTree>
    <p:extLst>
      <p:ext uri="{BB962C8B-B14F-4D97-AF65-F5344CB8AC3E}">
        <p14:creationId xmlns:p14="http://schemas.microsoft.com/office/powerpoint/2010/main" val="1561130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err="1" smtClean="0"/>
              <a:t>Physchology</a:t>
            </a:r>
            <a:r>
              <a:rPr lang="en-CA" baseline="0" dirty="0" smtClean="0"/>
              <a:t> teacher: Umm yeah, that story is gross and I’m not sure it’s appropriate to tell it to students…</a:t>
            </a:r>
            <a:endParaRPr lang="en-CA" dirty="0"/>
          </a:p>
        </p:txBody>
      </p:sp>
      <p:sp>
        <p:nvSpPr>
          <p:cNvPr id="4" name="Slide Number Placeholder 3"/>
          <p:cNvSpPr>
            <a:spLocks noGrp="1"/>
          </p:cNvSpPr>
          <p:nvPr>
            <p:ph type="sldNum" sz="quarter" idx="10"/>
          </p:nvPr>
        </p:nvSpPr>
        <p:spPr/>
        <p:txBody>
          <a:bodyPr/>
          <a:lstStyle/>
          <a:p>
            <a:fld id="{B9C3A0C7-FACB-48DF-B8AB-7D910471D2F8}" type="slidenum">
              <a:rPr lang="en-CA" smtClean="0"/>
              <a:pPr/>
              <a:t>6</a:t>
            </a:fld>
            <a:endParaRPr lang="en-CA"/>
          </a:p>
        </p:txBody>
      </p:sp>
    </p:spTree>
    <p:extLst>
      <p:ext uri="{BB962C8B-B14F-4D97-AF65-F5344CB8AC3E}">
        <p14:creationId xmlns:p14="http://schemas.microsoft.com/office/powerpoint/2010/main" val="1651337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8EFA2A-4E6B-4BB9-A9A1-D180F1265A99}"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279950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8EFA2A-4E6B-4BB9-A9A1-D180F1265A99}"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154776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8EFA2A-4E6B-4BB9-A9A1-D180F1265A99}"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4292079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8EFA2A-4E6B-4BB9-A9A1-D180F1265A99}"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282541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8EFA2A-4E6B-4BB9-A9A1-D180F1265A99}"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118729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8EFA2A-4E6B-4BB9-A9A1-D180F1265A99}"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150730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8EFA2A-4E6B-4BB9-A9A1-D180F1265A99}" type="datetimeFigureOut">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3945074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8EFA2A-4E6B-4BB9-A9A1-D180F1265A99}" type="datetimeFigureOut">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287163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EFA2A-4E6B-4BB9-A9A1-D180F1265A99}" type="datetimeFigureOut">
              <a:rPr lang="en-US" smtClean="0"/>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403374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8EFA2A-4E6B-4BB9-A9A1-D180F1265A99}"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95452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8EFA2A-4E6B-4BB9-A9A1-D180F1265A99}"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77718-E0DB-43D8-980B-83AA628653B3}" type="slidenum">
              <a:rPr lang="en-US" smtClean="0"/>
              <a:t>‹#›</a:t>
            </a:fld>
            <a:endParaRPr lang="en-US"/>
          </a:p>
        </p:txBody>
      </p:sp>
    </p:spTree>
    <p:extLst>
      <p:ext uri="{BB962C8B-B14F-4D97-AF65-F5344CB8AC3E}">
        <p14:creationId xmlns:p14="http://schemas.microsoft.com/office/powerpoint/2010/main" val="459633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EFA2A-4E6B-4BB9-A9A1-D180F1265A99}" type="datetimeFigureOut">
              <a:rPr lang="en-US" smtClean="0"/>
              <a:t>10/20/2018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77718-E0DB-43D8-980B-83AA628653B3}" type="slidenum">
              <a:rPr lang="en-US" smtClean="0"/>
              <a:t>‹#›</a:t>
            </a:fld>
            <a:endParaRPr lang="en-US"/>
          </a:p>
        </p:txBody>
      </p:sp>
    </p:spTree>
    <p:extLst>
      <p:ext uri="{BB962C8B-B14F-4D97-AF65-F5344CB8AC3E}">
        <p14:creationId xmlns:p14="http://schemas.microsoft.com/office/powerpoint/2010/main" val="2890708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nationalpostcom.files.wordpress.com/2014/06/dolphin197.jpg"/>
          <p:cNvPicPr>
            <a:picLocks noChangeAspect="1" noChangeArrowheads="1"/>
          </p:cNvPicPr>
          <p:nvPr/>
        </p:nvPicPr>
        <p:blipFill>
          <a:blip r:embed="rId3"/>
          <a:srcRect b="-1"/>
          <a:stretch>
            <a:fillRect/>
          </a:stretch>
        </p:blipFill>
        <p:spPr bwMode="auto">
          <a:xfrm>
            <a:off x="0" y="0"/>
            <a:ext cx="9144000" cy="6858000"/>
          </a:xfrm>
          <a:prstGeom prst="rect">
            <a:avLst/>
          </a:prstGeom>
          <a:noFill/>
        </p:spPr>
      </p:pic>
      <p:sp>
        <p:nvSpPr>
          <p:cNvPr id="9" name="Rectangle 8"/>
          <p:cNvSpPr/>
          <p:nvPr/>
        </p:nvSpPr>
        <p:spPr>
          <a:xfrm rot="21434517">
            <a:off x="335049" y="3811090"/>
            <a:ext cx="3616118" cy="923330"/>
          </a:xfrm>
          <a:prstGeom prst="rect">
            <a:avLst/>
          </a:prstGeom>
        </p:spPr>
        <p:txBody>
          <a:bodyPr wrap="square">
            <a:spAutoFit/>
          </a:bodyPr>
          <a:lstStyle/>
          <a:p>
            <a:r>
              <a:rPr lang="en-CA" b="1" dirty="0" smtClean="0">
                <a:latin typeface="+mj-lt"/>
              </a:rPr>
              <a:t>Biology 30 Unit A (Nervous System</a:t>
            </a:r>
            <a:r>
              <a:rPr lang="en-CA" b="1" dirty="0" smtClean="0"/>
              <a:t>)</a:t>
            </a:r>
          </a:p>
          <a:p>
            <a:r>
              <a:rPr lang="en-CA" b="1" dirty="0" smtClean="0"/>
              <a:t>Psychology </a:t>
            </a:r>
            <a:endParaRPr lang="en-CA" b="1" dirty="0"/>
          </a:p>
          <a:p>
            <a:r>
              <a:rPr lang="en-CA" b="1" dirty="0" smtClean="0">
                <a:latin typeface="+mj-lt"/>
              </a:rPr>
              <a:t> </a:t>
            </a:r>
            <a:endParaRPr lang="en-CA" b="1" dirty="0">
              <a:latin typeface="+mj-lt"/>
            </a:endParaRPr>
          </a:p>
        </p:txBody>
      </p:sp>
      <p:sp>
        <p:nvSpPr>
          <p:cNvPr id="10" name="Rounded Rectangle 9"/>
          <p:cNvSpPr/>
          <p:nvPr/>
        </p:nvSpPr>
        <p:spPr>
          <a:xfrm>
            <a:off x="2143108" y="2643182"/>
            <a:ext cx="1214446" cy="1000132"/>
          </a:xfrm>
          <a:prstGeom prst="roundRect">
            <a:avLst/>
          </a:prstGeom>
          <a:solidFill>
            <a:schemeClr val="bg1">
              <a:alpha val="81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itle 1"/>
          <p:cNvSpPr>
            <a:spLocks noGrp="1"/>
          </p:cNvSpPr>
          <p:nvPr>
            <p:ph type="title"/>
          </p:nvPr>
        </p:nvSpPr>
        <p:spPr>
          <a:xfrm rot="-120000">
            <a:off x="31039" y="2435380"/>
            <a:ext cx="4499529" cy="1857388"/>
          </a:xfrm>
        </p:spPr>
        <p:txBody>
          <a:bodyPr>
            <a:normAutofit fontScale="90000"/>
          </a:bodyPr>
          <a:lstStyle/>
          <a:p>
            <a:pPr algn="l"/>
            <a:r>
              <a:rPr lang="en-CA" sz="6000" dirty="0" smtClean="0">
                <a:latin typeface="Bernard MT Condensed" pitchFamily="18" charset="0"/>
              </a:rPr>
              <a:t>Margaret Howe</a:t>
            </a:r>
            <a:br>
              <a:rPr lang="en-CA" sz="6000" dirty="0" smtClean="0">
                <a:latin typeface="Bernard MT Condensed" pitchFamily="18" charset="0"/>
              </a:rPr>
            </a:br>
            <a:r>
              <a:rPr lang="en-CA" sz="6000" i="1" dirty="0" smtClean="0">
                <a:latin typeface="Bernard MT Condensed" pitchFamily="18" charset="0"/>
              </a:rPr>
              <a:t>Hot for Teacher</a:t>
            </a:r>
            <a:r>
              <a:rPr lang="en-CA" dirty="0" smtClean="0">
                <a:latin typeface="Bernard MT Condensed" pitchFamily="18" charset="0"/>
              </a:rPr>
              <a:t/>
            </a:r>
            <a:br>
              <a:rPr lang="en-CA" dirty="0" smtClean="0">
                <a:latin typeface="Bernard MT Condensed" pitchFamily="18" charset="0"/>
              </a:rPr>
            </a:br>
            <a:endParaRPr lang="en-CA" dirty="0">
              <a:latin typeface="Bernard MT Condensed" pitchFamily="18" charset="0"/>
            </a:endParaRPr>
          </a:p>
        </p:txBody>
      </p:sp>
      <p:sp>
        <p:nvSpPr>
          <p:cNvPr id="6" name="Title 1"/>
          <p:cNvSpPr txBox="1">
            <a:spLocks/>
          </p:cNvSpPr>
          <p:nvPr/>
        </p:nvSpPr>
        <p:spPr>
          <a:xfrm>
            <a:off x="2859781" y="5090474"/>
            <a:ext cx="6284219" cy="18573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CA" sz="5300" dirty="0" smtClean="0">
                <a:latin typeface="Bernard MT Condensed" pitchFamily="18" charset="0"/>
              </a:rPr>
              <a:t>There’s </a:t>
            </a:r>
            <a:r>
              <a:rPr lang="en-CA" sz="5300" i="1" dirty="0" smtClean="0">
                <a:latin typeface="Bernard MT Condensed" pitchFamily="18" charset="0"/>
              </a:rPr>
              <a:t>always</a:t>
            </a:r>
            <a:r>
              <a:rPr lang="en-CA" sz="5300" dirty="0" smtClean="0">
                <a:latin typeface="Bernard MT Condensed" pitchFamily="18" charset="0"/>
              </a:rPr>
              <a:t> </a:t>
            </a:r>
            <a:br>
              <a:rPr lang="en-CA" sz="5300" dirty="0" smtClean="0">
                <a:latin typeface="Bernard MT Condensed" pitchFamily="18" charset="0"/>
              </a:rPr>
            </a:br>
            <a:r>
              <a:rPr lang="en-CA" sz="5300" dirty="0" smtClean="0">
                <a:latin typeface="Bernard MT Condensed" pitchFamily="18" charset="0"/>
              </a:rPr>
              <a:t>time for a zany story </a:t>
            </a:r>
            <a:endParaRPr lang="en-CA" dirty="0">
              <a:latin typeface="Bernard MT Condensed" pitchFamily="18" charset="0"/>
            </a:endParaRPr>
          </a:p>
        </p:txBody>
      </p:sp>
    </p:spTree>
    <p:extLst>
      <p:ext uri="{BB962C8B-B14F-4D97-AF65-F5344CB8AC3E}">
        <p14:creationId xmlns:p14="http://schemas.microsoft.com/office/powerpoint/2010/main" val="184158554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nationalpostcom.files.wordpress.com/2014/06/dolphin197.jpg"/>
          <p:cNvPicPr>
            <a:picLocks noChangeAspect="1" noChangeArrowheads="1"/>
          </p:cNvPicPr>
          <p:nvPr/>
        </p:nvPicPr>
        <p:blipFill>
          <a:blip r:embed="rId3">
            <a:lum bright="50000" contrast="-71000"/>
          </a:blip>
          <a:srcRect b="-1"/>
          <a:stretch>
            <a:fillRect/>
          </a:stretch>
        </p:blipFill>
        <p:spPr bwMode="auto">
          <a:xfrm>
            <a:off x="0" y="0"/>
            <a:ext cx="9144000" cy="6858000"/>
          </a:xfrm>
          <a:prstGeom prst="rect">
            <a:avLst/>
          </a:prstGeom>
          <a:noFill/>
        </p:spPr>
      </p:pic>
      <p:pic>
        <p:nvPicPr>
          <p:cNvPr id="37890" name="Picture 2" descr="Image result for Gregory Bateson"/>
          <p:cNvPicPr>
            <a:picLocks noChangeAspect="1" noChangeArrowheads="1"/>
          </p:cNvPicPr>
          <p:nvPr/>
        </p:nvPicPr>
        <p:blipFill>
          <a:blip r:embed="rId4"/>
          <a:srcRect/>
          <a:stretch>
            <a:fillRect/>
          </a:stretch>
        </p:blipFill>
        <p:spPr bwMode="auto">
          <a:xfrm>
            <a:off x="1285852" y="1357298"/>
            <a:ext cx="5715000" cy="34861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20402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nationalpostcom.files.wordpress.com/2014/06/dolphin197.jpg"/>
          <p:cNvPicPr>
            <a:picLocks noChangeAspect="1" noChangeArrowheads="1"/>
          </p:cNvPicPr>
          <p:nvPr/>
        </p:nvPicPr>
        <p:blipFill>
          <a:blip r:embed="rId3">
            <a:lum bright="50000" contrast="-71000"/>
          </a:blip>
          <a:srcRect b="-1"/>
          <a:stretch>
            <a:fillRect/>
          </a:stretch>
        </p:blipFill>
        <p:spPr bwMode="auto">
          <a:xfrm>
            <a:off x="0" y="0"/>
            <a:ext cx="9144000" cy="6858000"/>
          </a:xfrm>
          <a:prstGeom prst="rect">
            <a:avLst/>
          </a:prstGeom>
          <a:noFill/>
        </p:spPr>
      </p:pic>
      <p:pic>
        <p:nvPicPr>
          <p:cNvPr id="39940" name="Picture 4" descr="John Lilly"/>
          <p:cNvPicPr>
            <a:picLocks noChangeAspect="1" noChangeArrowheads="1"/>
          </p:cNvPicPr>
          <p:nvPr/>
        </p:nvPicPr>
        <p:blipFill>
          <a:blip r:embed="rId4"/>
          <a:srcRect/>
          <a:stretch>
            <a:fillRect/>
          </a:stretch>
        </p:blipFill>
        <p:spPr bwMode="auto">
          <a:xfrm>
            <a:off x="0" y="571480"/>
            <a:ext cx="8858280" cy="53149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73756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nationalpostcom.files.wordpress.com/2014/06/dolphin197.jpg"/>
          <p:cNvPicPr>
            <a:picLocks noChangeAspect="1" noChangeArrowheads="1"/>
          </p:cNvPicPr>
          <p:nvPr/>
        </p:nvPicPr>
        <p:blipFill>
          <a:blip r:embed="rId3">
            <a:lum bright="50000" contrast="-71000"/>
          </a:blip>
          <a:srcRect b="-1"/>
          <a:stretch>
            <a:fillRect/>
          </a:stretch>
        </p:blipFill>
        <p:spPr bwMode="auto">
          <a:xfrm>
            <a:off x="0" y="0"/>
            <a:ext cx="9144000" cy="6858000"/>
          </a:xfrm>
          <a:prstGeom prst="rect">
            <a:avLst/>
          </a:prstGeom>
          <a:noFill/>
        </p:spPr>
      </p:pic>
      <p:pic>
        <p:nvPicPr>
          <p:cNvPr id="5" name="Picture 2" descr="https://nationalpostcom.files.wordpress.com/2014/06/dolphin197.jpg"/>
          <p:cNvPicPr>
            <a:picLocks noChangeAspect="1" noChangeArrowheads="1"/>
          </p:cNvPicPr>
          <p:nvPr/>
        </p:nvPicPr>
        <p:blipFill>
          <a:blip r:embed="rId3"/>
          <a:srcRect b="-1"/>
          <a:stretch>
            <a:fillRect/>
          </a:stretch>
        </p:blipFill>
        <p:spPr bwMode="auto">
          <a:xfrm>
            <a:off x="1000100" y="428604"/>
            <a:ext cx="7286644" cy="546498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5053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nationalpostcom.files.wordpress.com/2014/06/dolphin197.jpg"/>
          <p:cNvPicPr>
            <a:picLocks noChangeAspect="1" noChangeArrowheads="1"/>
          </p:cNvPicPr>
          <p:nvPr/>
        </p:nvPicPr>
        <p:blipFill>
          <a:blip r:embed="rId3">
            <a:lum bright="50000" contrast="-71000"/>
          </a:blip>
          <a:srcRect b="-1"/>
          <a:stretch>
            <a:fillRect/>
          </a:stretch>
        </p:blipFill>
        <p:spPr bwMode="auto">
          <a:xfrm>
            <a:off x="0" y="0"/>
            <a:ext cx="9144000" cy="6858000"/>
          </a:xfrm>
          <a:prstGeom prst="rect">
            <a:avLst/>
          </a:prstGeom>
          <a:noFill/>
        </p:spPr>
      </p:pic>
      <p:pic>
        <p:nvPicPr>
          <p:cNvPr id="46082" name="Picture 2" descr="The dolphinarium on St Thomas"/>
          <p:cNvPicPr>
            <a:picLocks noChangeAspect="1" noChangeArrowheads="1"/>
          </p:cNvPicPr>
          <p:nvPr/>
        </p:nvPicPr>
        <p:blipFill>
          <a:blip r:embed="rId4"/>
          <a:srcRect/>
          <a:stretch>
            <a:fillRect/>
          </a:stretch>
        </p:blipFill>
        <p:spPr bwMode="auto">
          <a:xfrm>
            <a:off x="714348" y="571480"/>
            <a:ext cx="5238787" cy="3143272"/>
          </a:xfrm>
          <a:prstGeom prst="rect">
            <a:avLst/>
          </a:prstGeom>
          <a:ln>
            <a:noFill/>
          </a:ln>
          <a:effectLst>
            <a:outerShdw blurRad="292100" dist="139700" dir="2700000" algn="tl" rotWithShape="0">
              <a:srgbClr val="333333">
                <a:alpha val="65000"/>
              </a:srgbClr>
            </a:outerShdw>
          </a:effectLst>
        </p:spPr>
      </p:pic>
      <p:pic>
        <p:nvPicPr>
          <p:cNvPr id="46084" name="Picture 4" descr="http://i.dailymail.co.uk/i/pix/2014/06/10/article-2653422-1E9CEEDC00000578-281_634x379.jpg"/>
          <p:cNvPicPr>
            <a:picLocks noChangeAspect="1" noChangeArrowheads="1"/>
          </p:cNvPicPr>
          <p:nvPr/>
        </p:nvPicPr>
        <p:blipFill>
          <a:blip r:embed="rId5"/>
          <a:srcRect/>
          <a:stretch>
            <a:fillRect/>
          </a:stretch>
        </p:blipFill>
        <p:spPr bwMode="auto">
          <a:xfrm>
            <a:off x="2786050" y="2786058"/>
            <a:ext cx="6038850" cy="36099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1606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nationalpostcom.files.wordpress.com/2014/06/dolphin197.jpg"/>
          <p:cNvPicPr>
            <a:picLocks noChangeAspect="1" noChangeArrowheads="1"/>
          </p:cNvPicPr>
          <p:nvPr/>
        </p:nvPicPr>
        <p:blipFill>
          <a:blip r:embed="rId3">
            <a:lum bright="50000" contrast="-71000"/>
          </a:blip>
          <a:srcRect b="-1"/>
          <a:stretch>
            <a:fillRect/>
          </a:stretch>
        </p:blipFill>
        <p:spPr bwMode="auto">
          <a:xfrm>
            <a:off x="0" y="0"/>
            <a:ext cx="9144000" cy="6858000"/>
          </a:xfrm>
          <a:prstGeom prst="rect">
            <a:avLst/>
          </a:prstGeom>
          <a:noFill/>
        </p:spPr>
      </p:pic>
      <p:pic>
        <p:nvPicPr>
          <p:cNvPr id="46082" name="Picture 2" descr="The dolphinarium on St Thomas"/>
          <p:cNvPicPr>
            <a:picLocks noChangeAspect="1" noChangeArrowheads="1"/>
          </p:cNvPicPr>
          <p:nvPr/>
        </p:nvPicPr>
        <p:blipFill>
          <a:blip r:embed="rId4"/>
          <a:srcRect/>
          <a:stretch>
            <a:fillRect/>
          </a:stretch>
        </p:blipFill>
        <p:spPr bwMode="auto">
          <a:xfrm>
            <a:off x="714348" y="571480"/>
            <a:ext cx="5238787" cy="3143272"/>
          </a:xfrm>
          <a:prstGeom prst="rect">
            <a:avLst/>
          </a:prstGeom>
          <a:ln>
            <a:noFill/>
          </a:ln>
          <a:effectLst>
            <a:outerShdw blurRad="292100" dist="139700" dir="2700000" algn="tl" rotWithShape="0">
              <a:srgbClr val="333333">
                <a:alpha val="65000"/>
              </a:srgbClr>
            </a:outerShdw>
          </a:effectLst>
        </p:spPr>
      </p:pic>
      <p:pic>
        <p:nvPicPr>
          <p:cNvPr id="46084" name="Picture 4" descr="http://i.dailymail.co.uk/i/pix/2014/06/10/article-2653422-1E9CEEDC00000578-281_634x379.jpg"/>
          <p:cNvPicPr>
            <a:picLocks noChangeAspect="1" noChangeArrowheads="1"/>
          </p:cNvPicPr>
          <p:nvPr/>
        </p:nvPicPr>
        <p:blipFill>
          <a:blip r:embed="rId5"/>
          <a:srcRect/>
          <a:stretch>
            <a:fillRect/>
          </a:stretch>
        </p:blipFill>
        <p:spPr bwMode="auto">
          <a:xfrm>
            <a:off x="2786050" y="2786058"/>
            <a:ext cx="6038850" cy="360997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115616" y="1268760"/>
            <a:ext cx="7128792" cy="3477875"/>
          </a:xfrm>
          <a:prstGeom prst="rect">
            <a:avLst/>
          </a:prstGeom>
          <a:solidFill>
            <a:schemeClr val="bg1"/>
          </a:solidFill>
          <a:ln w="76200">
            <a:solidFill>
              <a:schemeClr val="tx1"/>
            </a:solidFill>
          </a:ln>
        </p:spPr>
        <p:txBody>
          <a:bodyPr wrap="square" rtlCol="0">
            <a:spAutoFit/>
          </a:bodyPr>
          <a:lstStyle/>
          <a:p>
            <a:r>
              <a:rPr lang="en-US" sz="4400" dirty="0" smtClean="0"/>
              <a:t>Hot for Teacher</a:t>
            </a:r>
          </a:p>
          <a:p>
            <a:endParaRPr lang="en-US" sz="4400" dirty="0"/>
          </a:p>
          <a:p>
            <a:pPr marL="571500" indent="-571500">
              <a:buFontTx/>
              <a:buChar char="-"/>
            </a:pPr>
            <a:r>
              <a:rPr lang="en-US" sz="4400" dirty="0" smtClean="0"/>
              <a:t>The 60s were weird</a:t>
            </a:r>
            <a:br>
              <a:rPr lang="en-US" sz="4400" dirty="0" smtClean="0"/>
            </a:br>
            <a:endParaRPr lang="en-US" sz="4400" dirty="0" smtClean="0"/>
          </a:p>
          <a:p>
            <a:pPr marL="571500" indent="-571500">
              <a:buFontTx/>
              <a:buChar char="-"/>
            </a:pPr>
            <a:r>
              <a:rPr lang="en-US" sz="4400" dirty="0" err="1" smtClean="0"/>
              <a:t>Ewwwww</a:t>
            </a:r>
            <a:endParaRPr lang="en-US" sz="4400" dirty="0"/>
          </a:p>
        </p:txBody>
      </p:sp>
    </p:spTree>
    <p:extLst>
      <p:ext uri="{BB962C8B-B14F-4D97-AF65-F5344CB8AC3E}">
        <p14:creationId xmlns:p14="http://schemas.microsoft.com/office/powerpoint/2010/main" val="758250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672</Words>
  <Application>Microsoft Office PowerPoint</Application>
  <PresentationFormat>On-screen Show (4:3)</PresentationFormat>
  <Paragraphs>35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Bernard MT Condensed</vt:lpstr>
      <vt:lpstr>Calibri</vt:lpstr>
      <vt:lpstr>Calibri Light</vt:lpstr>
      <vt:lpstr>Office Theme</vt:lpstr>
      <vt:lpstr>Margaret Howe Hot for Teacher </vt:lpstr>
      <vt:lpstr>PowerPoint Presentation</vt:lpstr>
      <vt:lpstr>PowerPoint Presentation</vt:lpstr>
      <vt:lpstr>PowerPoint Presentation</vt:lpstr>
      <vt:lpstr>PowerPoint Presentation</vt:lpstr>
      <vt:lpstr>PowerPoint Presentation</vt:lpstr>
    </vt:vector>
  </TitlesOfParts>
  <Company>Parkland School Division No.70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Reuben Mahaffy</dc:creator>
  <cp:lastModifiedBy>Reuben Mahaffy</cp:lastModifiedBy>
  <cp:revision>2</cp:revision>
  <dcterms:created xsi:type="dcterms:W3CDTF">2018-10-21T02:28:57Z</dcterms:created>
  <dcterms:modified xsi:type="dcterms:W3CDTF">2018-10-21T02:29:49Z</dcterms:modified>
</cp:coreProperties>
</file>