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132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9FB2B8-F147-4CF0-AEDB-D76C6D6850C3}" type="datetimeFigureOut">
              <a:rPr lang="en-US" smtClean="0"/>
              <a:t>10/20/2018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38F724-FCBB-45B3-AAE2-BC8FFAA4FD75}" type="slidenum">
              <a:rPr lang="en-US" smtClean="0"/>
              <a:t>‹#›</a:t>
            </a:fld>
            <a:endParaRPr lang="en-US"/>
          </a:p>
        </p:txBody>
      </p:sp>
    </p:spTree>
    <p:extLst>
      <p:ext uri="{BB962C8B-B14F-4D97-AF65-F5344CB8AC3E}">
        <p14:creationId xmlns:p14="http://schemas.microsoft.com/office/powerpoint/2010/main" val="3381036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References: A History</a:t>
            </a:r>
            <a:r>
              <a:rPr lang="en-CA" baseline="0" dirty="0" smtClean="0"/>
              <a:t> of the Life Sciences, Lois </a:t>
            </a:r>
            <a:r>
              <a:rPr lang="en-CA" baseline="0" dirty="0" err="1" smtClean="0"/>
              <a:t>Magner</a:t>
            </a:r>
            <a:endParaRPr lang="en-CA" baseline="0" dirty="0" smtClean="0"/>
          </a:p>
          <a:p>
            <a:endParaRPr lang="en-CA" baseline="0" dirty="0" smtClean="0"/>
          </a:p>
          <a:p>
            <a:r>
              <a:rPr lang="en-CA" baseline="0" dirty="0" smtClean="0"/>
              <a:t>A great debate that runs through the study of generation was initiated by Aristotle, who analyzed the alternative models of development known as </a:t>
            </a:r>
            <a:r>
              <a:rPr lang="en-CA" baseline="0" dirty="0" err="1" smtClean="0"/>
              <a:t>preformation</a:t>
            </a:r>
            <a:r>
              <a:rPr lang="en-CA" baseline="0" dirty="0" smtClean="0"/>
              <a:t> and </a:t>
            </a:r>
            <a:r>
              <a:rPr lang="en-CA" baseline="0" dirty="0" err="1" smtClean="0"/>
              <a:t>epigenesis</a:t>
            </a:r>
            <a:r>
              <a:rPr lang="en-CA" baseline="0" dirty="0" smtClean="0"/>
              <a:t>.  </a:t>
            </a:r>
            <a:r>
              <a:rPr lang="en-CA" baseline="0" dirty="0" err="1" smtClean="0"/>
              <a:t>Preformationist</a:t>
            </a:r>
            <a:r>
              <a:rPr lang="en-CA" baseline="0" dirty="0" smtClean="0"/>
              <a:t> theories assume that a miniature individual exists in either the egg or the sperm and begins to grow into its adult form as the result of the proper stimulus.  </a:t>
            </a:r>
            <a:r>
              <a:rPr lang="en-CA" baseline="0" dirty="0" err="1" smtClean="0"/>
              <a:t>Epigenesis</a:t>
            </a:r>
            <a:r>
              <a:rPr lang="en-CA" baseline="0" dirty="0" smtClean="0"/>
              <a:t>, which Aristotle </a:t>
            </a:r>
            <a:r>
              <a:rPr lang="en-CA" baseline="0" dirty="0" err="1" smtClean="0"/>
              <a:t>favored</a:t>
            </a:r>
            <a:r>
              <a:rPr lang="en-CA" baseline="0" dirty="0" smtClean="0"/>
              <a:t>, is based on the belief that each embryo or organism is gradually produced from an undifferentiated mass by a series of steps and stages during which new parts are added. </a:t>
            </a:r>
            <a:endParaRPr lang="en-CA" dirty="0"/>
          </a:p>
        </p:txBody>
      </p:sp>
      <p:sp>
        <p:nvSpPr>
          <p:cNvPr id="4" name="Slide Number Placeholder 3"/>
          <p:cNvSpPr>
            <a:spLocks noGrp="1"/>
          </p:cNvSpPr>
          <p:nvPr>
            <p:ph type="sldNum" sz="quarter" idx="10"/>
          </p:nvPr>
        </p:nvSpPr>
        <p:spPr/>
        <p:txBody>
          <a:bodyPr/>
          <a:lstStyle/>
          <a:p>
            <a:fld id="{B9C3A0C7-FACB-48DF-B8AB-7D910471D2F8}" type="slidenum">
              <a:rPr lang="en-CA" smtClean="0"/>
              <a:pPr/>
              <a:t>1</a:t>
            </a:fld>
            <a:endParaRPr lang="en-CA"/>
          </a:p>
        </p:txBody>
      </p:sp>
    </p:spTree>
    <p:extLst>
      <p:ext uri="{BB962C8B-B14F-4D97-AF65-F5344CB8AC3E}">
        <p14:creationId xmlns:p14="http://schemas.microsoft.com/office/powerpoint/2010/main" val="704622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The prolific Greek</a:t>
            </a:r>
            <a:r>
              <a:rPr lang="en-CA" baseline="0" dirty="0" smtClean="0"/>
              <a:t> surgeon one of the few who disagreed with Aristotle’s epigenetic theory, based on his dissections.  In </a:t>
            </a:r>
            <a:r>
              <a:rPr lang="en-CA" i="1" baseline="0" dirty="0" smtClean="0"/>
              <a:t>On the Semen, </a:t>
            </a:r>
            <a:r>
              <a:rPr lang="en-CA" i="0" baseline="0" dirty="0" smtClean="0"/>
              <a:t>Galen disputed Aristotle’s idea that the female does not form any counterpart to the male semen.  The female testes (ovaries), Galen argued, secrete semen into the horns of the uterus, where male and female sexual products mix with blood furnished by the mother to form the </a:t>
            </a:r>
            <a:r>
              <a:rPr lang="en-CA" i="0" baseline="0" dirty="0" err="1" smtClean="0"/>
              <a:t>fetus</a:t>
            </a:r>
            <a:r>
              <a:rPr lang="en-CA" i="0" baseline="0" dirty="0" smtClean="0"/>
              <a:t>.  As the </a:t>
            </a:r>
            <a:r>
              <a:rPr lang="en-CA" i="0" baseline="0" dirty="0" err="1" smtClean="0"/>
              <a:t>fetus</a:t>
            </a:r>
            <a:r>
              <a:rPr lang="en-CA" i="0" baseline="0" dirty="0" smtClean="0"/>
              <a:t> developed, the liver, heart, and brain appeared.  After the formation of the liver, </a:t>
            </a:r>
            <a:r>
              <a:rPr lang="en-CA" i="0" baseline="0" dirty="0" err="1" smtClean="0"/>
              <a:t>fetal</a:t>
            </a:r>
            <a:r>
              <a:rPr lang="en-CA" i="0" baseline="0" dirty="0" smtClean="0"/>
              <a:t> life was rather like that of a plant, because it was nourished under the influence of the vegetative soul.  With the formation of the heart, </a:t>
            </a:r>
            <a:r>
              <a:rPr lang="en-CA" i="0" baseline="0" dirty="0" err="1" smtClean="0"/>
              <a:t>fetal</a:t>
            </a:r>
            <a:r>
              <a:rPr lang="en-CA" i="0" baseline="0" dirty="0" smtClean="0"/>
              <a:t> life was like that of an animal because the heart served as the source of heat.  Galen argued that the human beings are the most perfect of all animals, but man is more perfect than woman because the male has more innate heat.  Indeed, it was a deficiency of innate heat that caused a </a:t>
            </a:r>
            <a:r>
              <a:rPr lang="en-CA" i="0" baseline="0" dirty="0" err="1" smtClean="0"/>
              <a:t>fetus</a:t>
            </a:r>
            <a:r>
              <a:rPr lang="en-CA" i="0" baseline="0" dirty="0" smtClean="0"/>
              <a:t> to become a female.  As proof of this theory, Galen cited the effects of castration.  By removing heat, castration caused the body of a eunuch to become more like that of a woman.  </a:t>
            </a:r>
            <a:endParaRPr lang="en-CA" i="0" dirty="0"/>
          </a:p>
        </p:txBody>
      </p:sp>
      <p:sp>
        <p:nvSpPr>
          <p:cNvPr id="4" name="Slide Number Placeholder 3"/>
          <p:cNvSpPr>
            <a:spLocks noGrp="1"/>
          </p:cNvSpPr>
          <p:nvPr>
            <p:ph type="sldNum" sz="quarter" idx="10"/>
          </p:nvPr>
        </p:nvSpPr>
        <p:spPr/>
        <p:txBody>
          <a:bodyPr/>
          <a:lstStyle/>
          <a:p>
            <a:fld id="{B9C3A0C7-FACB-48DF-B8AB-7D910471D2F8}" type="slidenum">
              <a:rPr lang="en-CA" smtClean="0"/>
              <a:pPr/>
              <a:t>2</a:t>
            </a:fld>
            <a:endParaRPr lang="en-CA"/>
          </a:p>
        </p:txBody>
      </p:sp>
    </p:spTree>
    <p:extLst>
      <p:ext uri="{BB962C8B-B14F-4D97-AF65-F5344CB8AC3E}">
        <p14:creationId xmlns:p14="http://schemas.microsoft.com/office/powerpoint/2010/main" val="1244000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i="0" dirty="0" smtClean="0"/>
              <a:t>There</a:t>
            </a:r>
            <a:r>
              <a:rPr lang="en-CA" i="0" baseline="0" dirty="0" smtClean="0"/>
              <a:t> was an eruption of interest in the theory of </a:t>
            </a:r>
            <a:r>
              <a:rPr lang="en-CA" i="0" baseline="0" dirty="0" err="1" smtClean="0"/>
              <a:t>preformationism</a:t>
            </a:r>
            <a:r>
              <a:rPr lang="en-CA" i="0" baseline="0" dirty="0" smtClean="0"/>
              <a:t> in the mid-late 17</a:t>
            </a:r>
            <a:r>
              <a:rPr lang="en-CA" i="0" baseline="30000" dirty="0" smtClean="0"/>
              <a:t>th</a:t>
            </a:r>
            <a:r>
              <a:rPr lang="en-CA" i="0" baseline="0" dirty="0" smtClean="0"/>
              <a:t> century, with the </a:t>
            </a:r>
            <a:r>
              <a:rPr lang="en-CA" i="0" baseline="0" dirty="0" err="1" smtClean="0"/>
              <a:t>Ovists</a:t>
            </a:r>
            <a:r>
              <a:rPr lang="en-CA" i="0" baseline="0" dirty="0" smtClean="0"/>
              <a:t> believing that within an egg was a tiny preformed human, with a human within that, and another within that.  Conveniently this allowed for all of humanity to have been created by God in one fell swoop at the moment of creation.  Clearly the semen was necessary, perhaps like the fertilizer for a seed, which requires soil (uterus) as well. </a:t>
            </a:r>
            <a:endParaRPr lang="en-CA" i="0" dirty="0"/>
          </a:p>
        </p:txBody>
      </p:sp>
      <p:sp>
        <p:nvSpPr>
          <p:cNvPr id="4" name="Slide Number Placeholder 3"/>
          <p:cNvSpPr>
            <a:spLocks noGrp="1"/>
          </p:cNvSpPr>
          <p:nvPr>
            <p:ph type="sldNum" sz="quarter" idx="10"/>
          </p:nvPr>
        </p:nvSpPr>
        <p:spPr/>
        <p:txBody>
          <a:bodyPr/>
          <a:lstStyle/>
          <a:p>
            <a:fld id="{B9C3A0C7-FACB-48DF-B8AB-7D910471D2F8}" type="slidenum">
              <a:rPr lang="en-CA" smtClean="0"/>
              <a:pPr/>
              <a:t>3</a:t>
            </a:fld>
            <a:endParaRPr lang="en-CA"/>
          </a:p>
        </p:txBody>
      </p:sp>
    </p:spTree>
    <p:extLst>
      <p:ext uri="{BB962C8B-B14F-4D97-AF65-F5344CB8AC3E}">
        <p14:creationId xmlns:p14="http://schemas.microsoft.com/office/powerpoint/2010/main" val="2601559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i="0" dirty="0" smtClean="0"/>
              <a:t>The fact that this meant</a:t>
            </a:r>
            <a:r>
              <a:rPr lang="en-CA" i="0" baseline="0" dirty="0" smtClean="0"/>
              <a:t> that within each woman was a series of people becoming infinitesimally small was eagerly lapped up by scientists eagerly clutching their copies of Principia.  Infinitesimally small people were a validation of Newton’s calculus.  </a:t>
            </a:r>
            <a:endParaRPr lang="en-CA" i="0" dirty="0"/>
          </a:p>
        </p:txBody>
      </p:sp>
      <p:sp>
        <p:nvSpPr>
          <p:cNvPr id="4" name="Slide Number Placeholder 3"/>
          <p:cNvSpPr>
            <a:spLocks noGrp="1"/>
          </p:cNvSpPr>
          <p:nvPr>
            <p:ph type="sldNum" sz="quarter" idx="10"/>
          </p:nvPr>
        </p:nvSpPr>
        <p:spPr/>
        <p:txBody>
          <a:bodyPr/>
          <a:lstStyle/>
          <a:p>
            <a:fld id="{B9C3A0C7-FACB-48DF-B8AB-7D910471D2F8}" type="slidenum">
              <a:rPr lang="en-CA" smtClean="0"/>
              <a:pPr/>
              <a:t>4</a:t>
            </a:fld>
            <a:endParaRPr lang="en-CA"/>
          </a:p>
        </p:txBody>
      </p:sp>
    </p:spTree>
    <p:extLst>
      <p:ext uri="{BB962C8B-B14F-4D97-AF65-F5344CB8AC3E}">
        <p14:creationId xmlns:p14="http://schemas.microsoft.com/office/powerpoint/2010/main" val="1712734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i="0" dirty="0" smtClean="0"/>
              <a:t>Then</a:t>
            </a:r>
            <a:r>
              <a:rPr lang="en-CA" i="0" baseline="0" dirty="0" smtClean="0"/>
              <a:t> of course there was this guy: Van Leeuwenhoek’s amazing microscope opened up the squiggling world of the microscopic.  After whipping up a few samples to examine... (explaining that the observations of human semen were not obtained by any “sinful contrivance”, but were made with “the excess with which Nature provided me in my conjugal relations” ) He also examined the semen before “six beats of the pulse had intervened and saw...</a:t>
            </a:r>
            <a:endParaRPr lang="en-CA" i="0" dirty="0"/>
          </a:p>
        </p:txBody>
      </p:sp>
      <p:sp>
        <p:nvSpPr>
          <p:cNvPr id="4" name="Slide Number Placeholder 3"/>
          <p:cNvSpPr>
            <a:spLocks noGrp="1"/>
          </p:cNvSpPr>
          <p:nvPr>
            <p:ph type="sldNum" sz="quarter" idx="10"/>
          </p:nvPr>
        </p:nvSpPr>
        <p:spPr/>
        <p:txBody>
          <a:bodyPr/>
          <a:lstStyle/>
          <a:p>
            <a:fld id="{B9C3A0C7-FACB-48DF-B8AB-7D910471D2F8}" type="slidenum">
              <a:rPr lang="en-CA" smtClean="0"/>
              <a:pPr/>
              <a:t>5</a:t>
            </a:fld>
            <a:endParaRPr lang="en-CA"/>
          </a:p>
        </p:txBody>
      </p:sp>
    </p:spTree>
    <p:extLst>
      <p:ext uri="{BB962C8B-B14F-4D97-AF65-F5344CB8AC3E}">
        <p14:creationId xmlns:p14="http://schemas.microsoft.com/office/powerpoint/2010/main" val="3093641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i="0" dirty="0"/>
          </a:p>
        </p:txBody>
      </p:sp>
      <p:sp>
        <p:nvSpPr>
          <p:cNvPr id="4" name="Slide Number Placeholder 3"/>
          <p:cNvSpPr>
            <a:spLocks noGrp="1"/>
          </p:cNvSpPr>
          <p:nvPr>
            <p:ph type="sldNum" sz="quarter" idx="10"/>
          </p:nvPr>
        </p:nvSpPr>
        <p:spPr/>
        <p:txBody>
          <a:bodyPr/>
          <a:lstStyle/>
          <a:p>
            <a:fld id="{B9C3A0C7-FACB-48DF-B8AB-7D910471D2F8}" type="slidenum">
              <a:rPr lang="en-CA" smtClean="0"/>
              <a:pPr/>
              <a:t>6</a:t>
            </a:fld>
            <a:endParaRPr lang="en-CA"/>
          </a:p>
        </p:txBody>
      </p:sp>
    </p:spTree>
    <p:extLst>
      <p:ext uri="{BB962C8B-B14F-4D97-AF65-F5344CB8AC3E}">
        <p14:creationId xmlns:p14="http://schemas.microsoft.com/office/powerpoint/2010/main" val="1602191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i="0" dirty="0" smtClean="0"/>
              <a:t>A major problem for the </a:t>
            </a:r>
            <a:r>
              <a:rPr lang="en-CA" i="0" dirty="0" err="1" smtClean="0"/>
              <a:t>spermists</a:t>
            </a:r>
            <a:r>
              <a:rPr lang="en-CA" i="0" dirty="0" smtClean="0"/>
              <a:t> was a theological one – van </a:t>
            </a:r>
            <a:r>
              <a:rPr lang="en-CA" i="0" dirty="0" err="1" smtClean="0"/>
              <a:t>Leewenhoek</a:t>
            </a:r>
            <a:r>
              <a:rPr lang="en-CA" i="0" dirty="0" smtClean="0"/>
              <a:t> realized that</a:t>
            </a:r>
            <a:r>
              <a:rPr lang="en-CA" i="0" baseline="0" dirty="0" smtClean="0"/>
              <a:t> since the sperm were so small that a million would not fit in a grain of sand, there must be an enormous quantity in each sample of ejaculate.  Each one of these then contains an infinite number within it – the bedrooms of teenage boys are the sites of mass murder!  Even the excess with which Nature provides during conjugal relations are a horrible waste.  Some scientists had difficulty reconciling this theory with the idea of such a callous and wasteful God.  Ultimately it was cell theory, more than 150 years later, that would eventually put the debate to rest and reveal </a:t>
            </a:r>
            <a:r>
              <a:rPr lang="en-CA" i="0" baseline="0" dirty="0" err="1" smtClean="0"/>
              <a:t>epigenesis</a:t>
            </a:r>
            <a:r>
              <a:rPr lang="en-CA" i="0" baseline="0" dirty="0" smtClean="0"/>
              <a:t>(embryo from an undifferentiated egg) as the mechanism.</a:t>
            </a:r>
            <a:endParaRPr lang="en-CA" i="0" dirty="0"/>
          </a:p>
        </p:txBody>
      </p:sp>
      <p:sp>
        <p:nvSpPr>
          <p:cNvPr id="4" name="Slide Number Placeholder 3"/>
          <p:cNvSpPr>
            <a:spLocks noGrp="1"/>
          </p:cNvSpPr>
          <p:nvPr>
            <p:ph type="sldNum" sz="quarter" idx="10"/>
          </p:nvPr>
        </p:nvSpPr>
        <p:spPr/>
        <p:txBody>
          <a:bodyPr/>
          <a:lstStyle/>
          <a:p>
            <a:fld id="{B9C3A0C7-FACB-48DF-B8AB-7D910471D2F8}" type="slidenum">
              <a:rPr lang="en-CA" smtClean="0"/>
              <a:pPr/>
              <a:t>7</a:t>
            </a:fld>
            <a:endParaRPr lang="en-CA"/>
          </a:p>
        </p:txBody>
      </p:sp>
    </p:spTree>
    <p:extLst>
      <p:ext uri="{BB962C8B-B14F-4D97-AF65-F5344CB8AC3E}">
        <p14:creationId xmlns:p14="http://schemas.microsoft.com/office/powerpoint/2010/main" val="1728040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i="0" dirty="0"/>
          </a:p>
        </p:txBody>
      </p:sp>
      <p:sp>
        <p:nvSpPr>
          <p:cNvPr id="4" name="Slide Number Placeholder 3"/>
          <p:cNvSpPr>
            <a:spLocks noGrp="1"/>
          </p:cNvSpPr>
          <p:nvPr>
            <p:ph type="sldNum" sz="quarter" idx="10"/>
          </p:nvPr>
        </p:nvSpPr>
        <p:spPr/>
        <p:txBody>
          <a:bodyPr/>
          <a:lstStyle/>
          <a:p>
            <a:fld id="{B9C3A0C7-FACB-48DF-B8AB-7D910471D2F8}" type="slidenum">
              <a:rPr lang="en-CA" smtClean="0"/>
              <a:pPr/>
              <a:t>8</a:t>
            </a:fld>
            <a:endParaRPr lang="en-CA"/>
          </a:p>
        </p:txBody>
      </p:sp>
    </p:spTree>
    <p:extLst>
      <p:ext uri="{BB962C8B-B14F-4D97-AF65-F5344CB8AC3E}">
        <p14:creationId xmlns:p14="http://schemas.microsoft.com/office/powerpoint/2010/main" val="2021112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D6FCD7B-0076-4EDE-90CE-42E60963C9CF}"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CC4AF-61B9-4994-BFD3-5732CC980CFE}" type="slidenum">
              <a:rPr lang="en-US" smtClean="0"/>
              <a:t>‹#›</a:t>
            </a:fld>
            <a:endParaRPr lang="en-US"/>
          </a:p>
        </p:txBody>
      </p:sp>
    </p:spTree>
    <p:extLst>
      <p:ext uri="{BB962C8B-B14F-4D97-AF65-F5344CB8AC3E}">
        <p14:creationId xmlns:p14="http://schemas.microsoft.com/office/powerpoint/2010/main" val="3495662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6FCD7B-0076-4EDE-90CE-42E60963C9CF}"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CC4AF-61B9-4994-BFD3-5732CC980CFE}" type="slidenum">
              <a:rPr lang="en-US" smtClean="0"/>
              <a:t>‹#›</a:t>
            </a:fld>
            <a:endParaRPr lang="en-US"/>
          </a:p>
        </p:txBody>
      </p:sp>
    </p:spTree>
    <p:extLst>
      <p:ext uri="{BB962C8B-B14F-4D97-AF65-F5344CB8AC3E}">
        <p14:creationId xmlns:p14="http://schemas.microsoft.com/office/powerpoint/2010/main" val="2476285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6FCD7B-0076-4EDE-90CE-42E60963C9CF}"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CC4AF-61B9-4994-BFD3-5732CC980CFE}" type="slidenum">
              <a:rPr lang="en-US" smtClean="0"/>
              <a:t>‹#›</a:t>
            </a:fld>
            <a:endParaRPr lang="en-US"/>
          </a:p>
        </p:txBody>
      </p:sp>
    </p:spTree>
    <p:extLst>
      <p:ext uri="{BB962C8B-B14F-4D97-AF65-F5344CB8AC3E}">
        <p14:creationId xmlns:p14="http://schemas.microsoft.com/office/powerpoint/2010/main" val="3625895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6FCD7B-0076-4EDE-90CE-42E60963C9CF}"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CC4AF-61B9-4994-BFD3-5732CC980CFE}" type="slidenum">
              <a:rPr lang="en-US" smtClean="0"/>
              <a:t>‹#›</a:t>
            </a:fld>
            <a:endParaRPr lang="en-US"/>
          </a:p>
        </p:txBody>
      </p:sp>
    </p:spTree>
    <p:extLst>
      <p:ext uri="{BB962C8B-B14F-4D97-AF65-F5344CB8AC3E}">
        <p14:creationId xmlns:p14="http://schemas.microsoft.com/office/powerpoint/2010/main" val="3277444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D6FCD7B-0076-4EDE-90CE-42E60963C9CF}"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CC4AF-61B9-4994-BFD3-5732CC980CFE}" type="slidenum">
              <a:rPr lang="en-US" smtClean="0"/>
              <a:t>‹#›</a:t>
            </a:fld>
            <a:endParaRPr lang="en-US"/>
          </a:p>
        </p:txBody>
      </p:sp>
    </p:spTree>
    <p:extLst>
      <p:ext uri="{BB962C8B-B14F-4D97-AF65-F5344CB8AC3E}">
        <p14:creationId xmlns:p14="http://schemas.microsoft.com/office/powerpoint/2010/main" val="2152371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D6FCD7B-0076-4EDE-90CE-42E60963C9CF}"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CC4AF-61B9-4994-BFD3-5732CC980CFE}" type="slidenum">
              <a:rPr lang="en-US" smtClean="0"/>
              <a:t>‹#›</a:t>
            </a:fld>
            <a:endParaRPr lang="en-US"/>
          </a:p>
        </p:txBody>
      </p:sp>
    </p:spTree>
    <p:extLst>
      <p:ext uri="{BB962C8B-B14F-4D97-AF65-F5344CB8AC3E}">
        <p14:creationId xmlns:p14="http://schemas.microsoft.com/office/powerpoint/2010/main" val="3783207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6FCD7B-0076-4EDE-90CE-42E60963C9CF}" type="datetimeFigureOut">
              <a:rPr lang="en-US" smtClean="0"/>
              <a:t>10/20/2018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CCC4AF-61B9-4994-BFD3-5732CC980CFE}" type="slidenum">
              <a:rPr lang="en-US" smtClean="0"/>
              <a:t>‹#›</a:t>
            </a:fld>
            <a:endParaRPr lang="en-US"/>
          </a:p>
        </p:txBody>
      </p:sp>
    </p:spTree>
    <p:extLst>
      <p:ext uri="{BB962C8B-B14F-4D97-AF65-F5344CB8AC3E}">
        <p14:creationId xmlns:p14="http://schemas.microsoft.com/office/powerpoint/2010/main" val="1013202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D6FCD7B-0076-4EDE-90CE-42E60963C9CF}" type="datetimeFigureOut">
              <a:rPr lang="en-US" smtClean="0"/>
              <a:t>10/20/2018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CCC4AF-61B9-4994-BFD3-5732CC980CFE}" type="slidenum">
              <a:rPr lang="en-US" smtClean="0"/>
              <a:t>‹#›</a:t>
            </a:fld>
            <a:endParaRPr lang="en-US"/>
          </a:p>
        </p:txBody>
      </p:sp>
    </p:spTree>
    <p:extLst>
      <p:ext uri="{BB962C8B-B14F-4D97-AF65-F5344CB8AC3E}">
        <p14:creationId xmlns:p14="http://schemas.microsoft.com/office/powerpoint/2010/main" val="1439970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6FCD7B-0076-4EDE-90CE-42E60963C9CF}" type="datetimeFigureOut">
              <a:rPr lang="en-US" smtClean="0"/>
              <a:t>10/20/2018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CCC4AF-61B9-4994-BFD3-5732CC980CFE}" type="slidenum">
              <a:rPr lang="en-US" smtClean="0"/>
              <a:t>‹#›</a:t>
            </a:fld>
            <a:endParaRPr lang="en-US"/>
          </a:p>
        </p:txBody>
      </p:sp>
    </p:spTree>
    <p:extLst>
      <p:ext uri="{BB962C8B-B14F-4D97-AF65-F5344CB8AC3E}">
        <p14:creationId xmlns:p14="http://schemas.microsoft.com/office/powerpoint/2010/main" val="481706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D6FCD7B-0076-4EDE-90CE-42E60963C9CF}"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CC4AF-61B9-4994-BFD3-5732CC980CFE}" type="slidenum">
              <a:rPr lang="en-US" smtClean="0"/>
              <a:t>‹#›</a:t>
            </a:fld>
            <a:endParaRPr lang="en-US"/>
          </a:p>
        </p:txBody>
      </p:sp>
    </p:spTree>
    <p:extLst>
      <p:ext uri="{BB962C8B-B14F-4D97-AF65-F5344CB8AC3E}">
        <p14:creationId xmlns:p14="http://schemas.microsoft.com/office/powerpoint/2010/main" val="3463333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D6FCD7B-0076-4EDE-90CE-42E60963C9CF}"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CC4AF-61B9-4994-BFD3-5732CC980CFE}" type="slidenum">
              <a:rPr lang="en-US" smtClean="0"/>
              <a:t>‹#›</a:t>
            </a:fld>
            <a:endParaRPr lang="en-US"/>
          </a:p>
        </p:txBody>
      </p:sp>
    </p:spTree>
    <p:extLst>
      <p:ext uri="{BB962C8B-B14F-4D97-AF65-F5344CB8AC3E}">
        <p14:creationId xmlns:p14="http://schemas.microsoft.com/office/powerpoint/2010/main" val="530819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6FCD7B-0076-4EDE-90CE-42E60963C9CF}" type="datetimeFigureOut">
              <a:rPr lang="en-US" smtClean="0"/>
              <a:t>10/20/2018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CCC4AF-61B9-4994-BFD3-5732CC980CFE}" type="slidenum">
              <a:rPr lang="en-US" smtClean="0"/>
              <a:t>‹#›</a:t>
            </a:fld>
            <a:endParaRPr lang="en-US"/>
          </a:p>
        </p:txBody>
      </p:sp>
    </p:spTree>
    <p:extLst>
      <p:ext uri="{BB962C8B-B14F-4D97-AF65-F5344CB8AC3E}">
        <p14:creationId xmlns:p14="http://schemas.microsoft.com/office/powerpoint/2010/main" val="15658367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2" name="Picture 4" descr="http://a.espncdn.com/media/motion/2015/0427/dm_150427_boxing_whitlock_kellerman1281/dm_150427_boxing_whitlock_kellerman1281.jpg"/>
          <p:cNvPicPr>
            <a:picLocks noChangeAspect="1" noChangeArrowheads="1"/>
          </p:cNvPicPr>
          <p:nvPr/>
        </p:nvPicPr>
        <p:blipFill>
          <a:blip r:embed="rId3"/>
          <a:srcRect l="16783" r="9143"/>
          <a:stretch>
            <a:fillRect/>
          </a:stretch>
        </p:blipFill>
        <p:spPr bwMode="auto">
          <a:xfrm>
            <a:off x="0" y="0"/>
            <a:ext cx="9144000" cy="6943726"/>
          </a:xfrm>
          <a:prstGeom prst="rect">
            <a:avLst/>
          </a:prstGeom>
          <a:noFill/>
        </p:spPr>
      </p:pic>
      <p:sp>
        <p:nvSpPr>
          <p:cNvPr id="9" name="Rectangle 8"/>
          <p:cNvSpPr/>
          <p:nvPr/>
        </p:nvSpPr>
        <p:spPr>
          <a:xfrm>
            <a:off x="5072066" y="4572008"/>
            <a:ext cx="3616118" cy="646331"/>
          </a:xfrm>
          <a:prstGeom prst="rect">
            <a:avLst/>
          </a:prstGeom>
        </p:spPr>
        <p:txBody>
          <a:bodyPr wrap="square">
            <a:spAutoFit/>
          </a:bodyPr>
          <a:lstStyle/>
          <a:p>
            <a:r>
              <a:rPr lang="en-CA" b="1" dirty="0" smtClean="0">
                <a:latin typeface="+mj-lt"/>
              </a:rPr>
              <a:t>Biology 30 Unit  B (Reproduction)</a:t>
            </a:r>
            <a:endParaRPr lang="en-CA" b="1" dirty="0"/>
          </a:p>
          <a:p>
            <a:r>
              <a:rPr lang="en-CA" b="1" dirty="0" smtClean="0">
                <a:latin typeface="+mj-lt"/>
              </a:rPr>
              <a:t> </a:t>
            </a:r>
            <a:endParaRPr lang="en-CA" b="1" dirty="0">
              <a:latin typeface="+mj-lt"/>
            </a:endParaRPr>
          </a:p>
        </p:txBody>
      </p:sp>
      <p:sp>
        <p:nvSpPr>
          <p:cNvPr id="7" name="Title 1"/>
          <p:cNvSpPr txBox="1">
            <a:spLocks/>
          </p:cNvSpPr>
          <p:nvPr/>
        </p:nvSpPr>
        <p:spPr>
          <a:xfrm>
            <a:off x="428596" y="3000372"/>
            <a:ext cx="3714808" cy="1714512"/>
          </a:xfrm>
          <a:prstGeom prst="rect">
            <a:avLst/>
          </a:prstGeom>
        </p:spPr>
        <p:txBody>
          <a:bodyPr vert="horz" lIns="91440" tIns="45720" rIns="91440" bIns="45720" rtlCol="0" anchor="ctr">
            <a:normAutofit fontScale="90000"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CA" sz="8200" dirty="0" err="1" smtClean="0">
                <a:latin typeface="Bernard MT Condensed" pitchFamily="18" charset="0"/>
                <a:ea typeface="+mj-ea"/>
                <a:cs typeface="+mj-cs"/>
              </a:rPr>
              <a:t>Spermists</a:t>
            </a:r>
            <a:r>
              <a:rPr kumimoji="0" lang="en-CA" sz="4400" i="0" u="none" strike="noStrike" kern="1200" cap="none" spc="0" normalizeH="0" baseline="0" noProof="0" dirty="0" smtClean="0">
                <a:ln>
                  <a:noFill/>
                </a:ln>
                <a:effectLst/>
                <a:uLnTx/>
                <a:uFillTx/>
                <a:latin typeface="Bernard MT Condensed" pitchFamily="18" charset="0"/>
                <a:ea typeface="+mj-ea"/>
                <a:cs typeface="+mj-cs"/>
              </a:rPr>
              <a:t/>
            </a:r>
            <a:br>
              <a:rPr kumimoji="0" lang="en-CA" sz="4400" i="0" u="none" strike="noStrike" kern="1200" cap="none" spc="0" normalizeH="0" baseline="0" noProof="0" dirty="0" smtClean="0">
                <a:ln>
                  <a:noFill/>
                </a:ln>
                <a:effectLst/>
                <a:uLnTx/>
                <a:uFillTx/>
                <a:latin typeface="Bernard MT Condensed" pitchFamily="18" charset="0"/>
                <a:ea typeface="+mj-ea"/>
                <a:cs typeface="+mj-cs"/>
              </a:rPr>
            </a:br>
            <a:endParaRPr kumimoji="0" lang="en-CA" sz="4400" i="0" u="none" strike="noStrike" kern="1200" cap="none" spc="0" normalizeH="0" baseline="0" noProof="0" dirty="0" smtClean="0">
              <a:ln>
                <a:noFill/>
              </a:ln>
              <a:effectLst/>
              <a:uLnTx/>
              <a:uFillTx/>
              <a:latin typeface="Bernard MT Condensed" pitchFamily="18" charset="0"/>
              <a:ea typeface="+mj-ea"/>
              <a:cs typeface="+mj-cs"/>
            </a:endParaRPr>
          </a:p>
        </p:txBody>
      </p:sp>
      <p:sp>
        <p:nvSpPr>
          <p:cNvPr id="8" name="Title 1"/>
          <p:cNvSpPr txBox="1">
            <a:spLocks/>
          </p:cNvSpPr>
          <p:nvPr/>
        </p:nvSpPr>
        <p:spPr>
          <a:xfrm>
            <a:off x="857224" y="3786190"/>
            <a:ext cx="4071966" cy="1928826"/>
          </a:xfrm>
          <a:prstGeom prst="rect">
            <a:avLst/>
          </a:prstGeom>
        </p:spPr>
        <p:txBody>
          <a:bodyPr vert="horz" lIns="91440" tIns="45720" rIns="91440" bIns="45720" rtlCol="0" anchor="ctr">
            <a:normAutofit fontScale="97500"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CA" sz="8200" dirty="0" smtClean="0">
                <a:latin typeface="Bernard MT Condensed" pitchFamily="18" charset="0"/>
                <a:ea typeface="+mj-ea"/>
                <a:cs typeface="+mj-cs"/>
              </a:rPr>
              <a:t>v. </a:t>
            </a:r>
            <a:r>
              <a:rPr lang="en-CA" sz="8200" dirty="0" err="1" smtClean="0">
                <a:latin typeface="Bernard MT Condensed" pitchFamily="18" charset="0"/>
                <a:ea typeface="+mj-ea"/>
                <a:cs typeface="+mj-cs"/>
              </a:rPr>
              <a:t>Ovists</a:t>
            </a:r>
            <a:r>
              <a:rPr kumimoji="0" lang="en-CA" sz="4400" i="0" u="none" strike="noStrike" kern="1200" cap="none" spc="0" normalizeH="0" baseline="0" noProof="0" dirty="0" smtClean="0">
                <a:ln>
                  <a:noFill/>
                </a:ln>
                <a:effectLst/>
                <a:uLnTx/>
                <a:uFillTx/>
                <a:latin typeface="Bernard MT Condensed" pitchFamily="18" charset="0"/>
                <a:ea typeface="+mj-ea"/>
                <a:cs typeface="+mj-cs"/>
              </a:rPr>
              <a:t/>
            </a:r>
            <a:br>
              <a:rPr kumimoji="0" lang="en-CA" sz="4400" i="0" u="none" strike="noStrike" kern="1200" cap="none" spc="0" normalizeH="0" baseline="0" noProof="0" dirty="0" smtClean="0">
                <a:ln>
                  <a:noFill/>
                </a:ln>
                <a:effectLst/>
                <a:uLnTx/>
                <a:uFillTx/>
                <a:latin typeface="Bernard MT Condensed" pitchFamily="18" charset="0"/>
                <a:ea typeface="+mj-ea"/>
                <a:cs typeface="+mj-cs"/>
              </a:rPr>
            </a:br>
            <a:endParaRPr kumimoji="0" lang="en-CA" sz="4400" i="0" u="none" strike="noStrike" kern="1200" cap="none" spc="0" normalizeH="0" baseline="0" noProof="0" dirty="0" smtClean="0">
              <a:ln>
                <a:noFill/>
              </a:ln>
              <a:effectLst/>
              <a:uLnTx/>
              <a:uFillTx/>
              <a:latin typeface="Bernard MT Condensed" pitchFamily="18" charset="0"/>
              <a:ea typeface="+mj-ea"/>
              <a:cs typeface="+mj-cs"/>
            </a:endParaRPr>
          </a:p>
        </p:txBody>
      </p:sp>
      <p:sp>
        <p:nvSpPr>
          <p:cNvPr id="10" name="Rectangle 9"/>
          <p:cNvSpPr/>
          <p:nvPr/>
        </p:nvSpPr>
        <p:spPr>
          <a:xfrm>
            <a:off x="4286248" y="4357694"/>
            <a:ext cx="3616118" cy="646331"/>
          </a:xfrm>
          <a:prstGeom prst="rect">
            <a:avLst/>
          </a:prstGeom>
        </p:spPr>
        <p:txBody>
          <a:bodyPr wrap="square">
            <a:spAutoFit/>
          </a:bodyPr>
          <a:lstStyle/>
          <a:p>
            <a:r>
              <a:rPr lang="en-CA" b="1" dirty="0" smtClean="0">
                <a:latin typeface="+mj-lt"/>
              </a:rPr>
              <a:t>Science 10 Unit C (Biology)</a:t>
            </a:r>
            <a:endParaRPr lang="en-CA" b="1" dirty="0"/>
          </a:p>
          <a:p>
            <a:r>
              <a:rPr lang="en-CA" b="1" dirty="0" smtClean="0">
                <a:latin typeface="+mj-lt"/>
              </a:rPr>
              <a:t> </a:t>
            </a:r>
            <a:endParaRPr lang="en-CA" b="1" dirty="0">
              <a:latin typeface="+mj-lt"/>
            </a:endParaRPr>
          </a:p>
        </p:txBody>
      </p:sp>
      <p:sp>
        <p:nvSpPr>
          <p:cNvPr id="11" name="Title 1"/>
          <p:cNvSpPr txBox="1">
            <a:spLocks/>
          </p:cNvSpPr>
          <p:nvPr/>
        </p:nvSpPr>
        <p:spPr>
          <a:xfrm>
            <a:off x="539552" y="5412966"/>
            <a:ext cx="8280920" cy="1394735"/>
          </a:xfrm>
          <a:prstGeom prst="rect">
            <a:avLst/>
          </a:prstGeom>
          <a:effectLst>
            <a:outerShdw blurRad="50800" dist="38100" dir="2700000" algn="tl" rotWithShape="0">
              <a:prstClr val="black"/>
            </a:outerShdw>
          </a:effectLst>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CA" sz="5400" i="1" noProof="0" dirty="0" smtClean="0">
                <a:solidFill>
                  <a:schemeClr val="bg1"/>
                </a:solidFill>
                <a:latin typeface="Bernard MT Condensed" pitchFamily="18" charset="0"/>
                <a:ea typeface="+mj-ea"/>
                <a:cs typeface="+mj-cs"/>
              </a:rPr>
              <a:t>Humanizing the Grandfathers</a:t>
            </a:r>
            <a:endParaRPr kumimoji="0" lang="en-CA" sz="2400" i="0" u="none" strike="noStrike" kern="1200" cap="none" spc="0" normalizeH="0" baseline="0" noProof="0" dirty="0" smtClean="0">
              <a:ln>
                <a:noFill/>
              </a:ln>
              <a:effectLst/>
              <a:uLnTx/>
              <a:uFillTx/>
              <a:latin typeface="Bernard MT Condensed" pitchFamily="18" charset="0"/>
              <a:ea typeface="+mj-ea"/>
              <a:cs typeface="+mj-cs"/>
            </a:endParaRPr>
          </a:p>
        </p:txBody>
      </p:sp>
      <p:sp>
        <p:nvSpPr>
          <p:cNvPr id="2" name="Rectangle 1"/>
          <p:cNvSpPr/>
          <p:nvPr/>
        </p:nvSpPr>
        <p:spPr>
          <a:xfrm>
            <a:off x="1475656" y="980728"/>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6947291"/>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2" name="Picture 4" descr="http://a.espncdn.com/media/motion/2015/0427/dm_150427_boxing_whitlock_kellerman1281/dm_150427_boxing_whitlock_kellerman1281.jpg"/>
          <p:cNvPicPr>
            <a:picLocks noChangeAspect="1" noChangeArrowheads="1"/>
          </p:cNvPicPr>
          <p:nvPr/>
        </p:nvPicPr>
        <p:blipFill>
          <a:blip r:embed="rId3">
            <a:lum bright="86000" contrast="-73000"/>
          </a:blip>
          <a:srcRect l="16783" r="9143"/>
          <a:stretch>
            <a:fillRect/>
          </a:stretch>
        </p:blipFill>
        <p:spPr bwMode="auto">
          <a:xfrm>
            <a:off x="0" y="0"/>
            <a:ext cx="9144000" cy="6943726"/>
          </a:xfrm>
          <a:prstGeom prst="rect">
            <a:avLst/>
          </a:prstGeom>
          <a:noFill/>
        </p:spPr>
      </p:pic>
      <p:pic>
        <p:nvPicPr>
          <p:cNvPr id="71682" name="Picture 2" descr="Image result for galen"/>
          <p:cNvPicPr>
            <a:picLocks noChangeAspect="1" noChangeArrowheads="1"/>
          </p:cNvPicPr>
          <p:nvPr/>
        </p:nvPicPr>
        <p:blipFill>
          <a:blip r:embed="rId4"/>
          <a:srcRect/>
          <a:stretch>
            <a:fillRect/>
          </a:stretch>
        </p:blipFill>
        <p:spPr bwMode="auto">
          <a:xfrm>
            <a:off x="2571736" y="214290"/>
            <a:ext cx="3819588" cy="63198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329486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http://a.espncdn.com/media/motion/2015/0427/dm_150427_boxing_whitlock_kellerman1281/dm_150427_boxing_whitlock_kellerman1281.jpg"/>
          <p:cNvPicPr>
            <a:picLocks noChangeAspect="1" noChangeArrowheads="1"/>
          </p:cNvPicPr>
          <p:nvPr/>
        </p:nvPicPr>
        <p:blipFill>
          <a:blip r:embed="rId3">
            <a:lum bright="86000" contrast="-73000"/>
          </a:blip>
          <a:srcRect l="16783" r="9143"/>
          <a:stretch>
            <a:fillRect/>
          </a:stretch>
        </p:blipFill>
        <p:spPr bwMode="auto">
          <a:xfrm>
            <a:off x="0" y="0"/>
            <a:ext cx="9144000" cy="6943726"/>
          </a:xfrm>
          <a:prstGeom prst="rect">
            <a:avLst/>
          </a:prstGeom>
          <a:noFill/>
        </p:spPr>
      </p:pic>
      <p:sp>
        <p:nvSpPr>
          <p:cNvPr id="74754" name="AutoShape 2" descr="https://www.vermontcountrystore.com/ccstore/v1/images/?source=/file/v1572392947014410569/products/70072.main.png&amp;height=700&amp;width=450&amp;outputFormat=JPEG&amp;quality=0.8&amp;outputFormat=JPEG&amp;quality=0.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74756" name="AutoShape 4" descr="https://www.vermontcountrystore.com/ccstore/v1/images/?source=/file/v1572392947014410569/products/70072.main.png&amp;height=700&amp;width=450&amp;outputFormat=JPEG&amp;quality=0.8&amp;outputFormat=JPEG&amp;quality=0.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74758" name="AutoShape 6" descr="https://www.vermontcountrystore.com/ccstore/v1/images/?source=/file/v1572392947014410569/products/70072.main.png&amp;height=700&amp;width=450&amp;outputFormat=JPEG&amp;quality=0.8&amp;outputFormat=JPEG&amp;quality=0.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74760" name="AutoShape 8" descr="https://www.vermontcountrystore.com/ccstore/v1/images/?source=/file/v1572392947014410569/products/70072.main.png&amp;height=700&amp;width=450&amp;outputFormat=JPEG&amp;quality=0.8&amp;outputFormat=JPEG&amp;quality=0.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74762" name="AutoShape 10" descr="https://www.vermontcountrystore.com/ccstore/v1/images/?source=/file/v1572392947014410569/products/70072.main.png&amp;height=700&amp;width=450&amp;outputFormat=JPEG&amp;quality=0.8&amp;outputFormat=JPEG&amp;quality=0.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74764" name="AutoShape 12" descr="https://www.vermontcountrystore.com/ccstore/v1/images/?source=/file/v1572392947014410569/products/70072.main.png&amp;height=700&amp;width=450&amp;outputFormat=JPEG&amp;quality=0.8&amp;outputFormat=JPEG&amp;quality=0.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74766" name="AutoShape 14" descr="https://www.vermontcountrystore.com/ccstore/v1/images/?source=/file/v1572392947014410569/products/70072.main.png&amp;height=700&amp;width=450&amp;outputFormat=JPEG&amp;quality=0.8&amp;outputFormat=JPEG&amp;quality=0.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74768" name="AutoShape 16" descr="https://www.vermontcountrystore.com/ccstore/v1/images/?source=/file/v1572392947014410569/products/70072.main.png&amp;height=700&amp;width=450&amp;outputFormat=JPEG&amp;quality=0.8&amp;outputFormat=JPEG&amp;quality=0.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74770" name="AutoShape 18" descr="https://www.vermontcountrystore.com/ccstore/v1/images/?source=/file/v1572392947014410569/products/70072.main.png&amp;height=700&amp;width=450&amp;outputFormat=JPEG&amp;quality=0.8&amp;outputFormat=JPEG&amp;quality=0.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pic>
        <p:nvPicPr>
          <p:cNvPr id="74771" name="Picture 19" descr="C:\Users\reuben\Desktop\download.jpg"/>
          <p:cNvPicPr>
            <a:picLocks noChangeAspect="1" noChangeArrowheads="1"/>
          </p:cNvPicPr>
          <p:nvPr/>
        </p:nvPicPr>
        <p:blipFill>
          <a:blip r:embed="rId4"/>
          <a:srcRect/>
          <a:stretch>
            <a:fillRect/>
          </a:stretch>
        </p:blipFill>
        <p:spPr bwMode="auto">
          <a:xfrm>
            <a:off x="1428728" y="1285860"/>
            <a:ext cx="6357952" cy="456359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814556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http://a.espncdn.com/media/motion/2015/0427/dm_150427_boxing_whitlock_kellerman1281/dm_150427_boxing_whitlock_kellerman1281.jpg"/>
          <p:cNvPicPr>
            <a:picLocks noChangeAspect="1" noChangeArrowheads="1"/>
          </p:cNvPicPr>
          <p:nvPr/>
        </p:nvPicPr>
        <p:blipFill>
          <a:blip r:embed="rId3">
            <a:lum bright="86000" contrast="-73000"/>
          </a:blip>
          <a:srcRect l="16783" r="9143"/>
          <a:stretch>
            <a:fillRect/>
          </a:stretch>
        </p:blipFill>
        <p:spPr bwMode="auto">
          <a:xfrm>
            <a:off x="0" y="0"/>
            <a:ext cx="9144000" cy="6943726"/>
          </a:xfrm>
          <a:prstGeom prst="rect">
            <a:avLst/>
          </a:prstGeom>
          <a:noFill/>
        </p:spPr>
      </p:pic>
      <p:sp>
        <p:nvSpPr>
          <p:cNvPr id="74754" name="AutoShape 2" descr="https://www.vermontcountrystore.com/ccstore/v1/images/?source=/file/v1572392947014410569/products/70072.main.png&amp;height=700&amp;width=450&amp;outputFormat=JPEG&amp;quality=0.8&amp;outputFormat=JPEG&amp;quality=0.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74756" name="AutoShape 4" descr="https://www.vermontcountrystore.com/ccstore/v1/images/?source=/file/v1572392947014410569/products/70072.main.png&amp;height=700&amp;width=450&amp;outputFormat=JPEG&amp;quality=0.8&amp;outputFormat=JPEG&amp;quality=0.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74758" name="AutoShape 6" descr="https://www.vermontcountrystore.com/ccstore/v1/images/?source=/file/v1572392947014410569/products/70072.main.png&amp;height=700&amp;width=450&amp;outputFormat=JPEG&amp;quality=0.8&amp;outputFormat=JPEG&amp;quality=0.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74760" name="AutoShape 8" descr="https://www.vermontcountrystore.com/ccstore/v1/images/?source=/file/v1572392947014410569/products/70072.main.png&amp;height=700&amp;width=450&amp;outputFormat=JPEG&amp;quality=0.8&amp;outputFormat=JPEG&amp;quality=0.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74762" name="AutoShape 10" descr="https://www.vermontcountrystore.com/ccstore/v1/images/?source=/file/v1572392947014410569/products/70072.main.png&amp;height=700&amp;width=450&amp;outputFormat=JPEG&amp;quality=0.8&amp;outputFormat=JPEG&amp;quality=0.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74764" name="AutoShape 12" descr="https://www.vermontcountrystore.com/ccstore/v1/images/?source=/file/v1572392947014410569/products/70072.main.png&amp;height=700&amp;width=450&amp;outputFormat=JPEG&amp;quality=0.8&amp;outputFormat=JPEG&amp;quality=0.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74766" name="AutoShape 14" descr="https://www.vermontcountrystore.com/ccstore/v1/images/?source=/file/v1572392947014410569/products/70072.main.png&amp;height=700&amp;width=450&amp;outputFormat=JPEG&amp;quality=0.8&amp;outputFormat=JPEG&amp;quality=0.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74768" name="AutoShape 16" descr="https://www.vermontcountrystore.com/ccstore/v1/images/?source=/file/v1572392947014410569/products/70072.main.png&amp;height=700&amp;width=450&amp;outputFormat=JPEG&amp;quality=0.8&amp;outputFormat=JPEG&amp;quality=0.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74770" name="AutoShape 18" descr="https://www.vermontcountrystore.com/ccstore/v1/images/?source=/file/v1572392947014410569/products/70072.main.png&amp;height=700&amp;width=450&amp;outputFormat=JPEG&amp;quality=0.8&amp;outputFormat=JPEG&amp;quality=0.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pic>
        <p:nvPicPr>
          <p:cNvPr id="74771" name="Picture 19" descr="C:\Users\reuben\Desktop\download.jpg"/>
          <p:cNvPicPr>
            <a:picLocks noChangeAspect="1" noChangeArrowheads="1"/>
          </p:cNvPicPr>
          <p:nvPr/>
        </p:nvPicPr>
        <p:blipFill>
          <a:blip r:embed="rId4"/>
          <a:srcRect/>
          <a:stretch>
            <a:fillRect/>
          </a:stretch>
        </p:blipFill>
        <p:spPr bwMode="auto">
          <a:xfrm>
            <a:off x="1428728" y="1285860"/>
            <a:ext cx="6357952" cy="4563597"/>
          </a:xfrm>
          <a:prstGeom prst="rect">
            <a:avLst/>
          </a:prstGeom>
          <a:ln>
            <a:noFill/>
          </a:ln>
          <a:effectLst>
            <a:outerShdw blurRad="292100" dist="139700" dir="2700000" algn="tl" rotWithShape="0">
              <a:srgbClr val="333333">
                <a:alpha val="65000"/>
              </a:srgbClr>
            </a:outerShdw>
          </a:effectLst>
        </p:spPr>
      </p:pic>
      <p:pic>
        <p:nvPicPr>
          <p:cNvPr id="76802" name="Picture 2" descr="Prinicipia-title.png"/>
          <p:cNvPicPr>
            <a:picLocks noChangeAspect="1" noChangeArrowheads="1"/>
          </p:cNvPicPr>
          <p:nvPr/>
        </p:nvPicPr>
        <p:blipFill>
          <a:blip r:embed="rId5"/>
          <a:srcRect b="41787"/>
          <a:stretch>
            <a:fillRect/>
          </a:stretch>
        </p:blipFill>
        <p:spPr bwMode="auto">
          <a:xfrm>
            <a:off x="785786" y="214290"/>
            <a:ext cx="7620000" cy="6143668"/>
          </a:xfrm>
          <a:prstGeom prst="rect">
            <a:avLst/>
          </a:prstGeom>
          <a:ln>
            <a:noFill/>
          </a:ln>
          <a:effectLst>
            <a:outerShdw blurRad="292100" dist="139700" dir="2700000" algn="tl" rotWithShape="0">
              <a:srgbClr val="333333">
                <a:alpha val="65000"/>
              </a:srgbClr>
            </a:outerShdw>
          </a:effectLst>
        </p:spPr>
      </p:pic>
      <p:sp>
        <p:nvSpPr>
          <p:cNvPr id="15" name="Rectangle 14"/>
          <p:cNvSpPr/>
          <p:nvPr/>
        </p:nvSpPr>
        <p:spPr>
          <a:xfrm>
            <a:off x="1619672" y="4653136"/>
            <a:ext cx="5577168" cy="707886"/>
          </a:xfrm>
          <a:prstGeom prst="rect">
            <a:avLst/>
          </a:prstGeom>
        </p:spPr>
        <p:txBody>
          <a:bodyPr wrap="none">
            <a:spAutoFit/>
          </a:bodyPr>
          <a:lstStyle/>
          <a:p>
            <a:r>
              <a:rPr lang="en-CA" sz="4000" i="1" dirty="0" smtClean="0">
                <a:latin typeface="Bauhaus 93" panose="04030905020B02020C02" pitchFamily="82" charset="0"/>
              </a:rPr>
              <a:t>To Infinity and Beyond!</a:t>
            </a:r>
            <a:endParaRPr lang="en-CA" sz="4000" i="1" dirty="0">
              <a:latin typeface="Bauhaus 93" panose="04030905020B02020C02" pitchFamily="82" charset="0"/>
            </a:endParaRPr>
          </a:p>
        </p:txBody>
      </p:sp>
    </p:spTree>
    <p:extLst>
      <p:ext uri="{BB962C8B-B14F-4D97-AF65-F5344CB8AC3E}">
        <p14:creationId xmlns:p14="http://schemas.microsoft.com/office/powerpoint/2010/main" val="2595608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http://a.espncdn.com/media/motion/2015/0427/dm_150427_boxing_whitlock_kellerman1281/dm_150427_boxing_whitlock_kellerman1281.jpg"/>
          <p:cNvPicPr>
            <a:picLocks noChangeAspect="1" noChangeArrowheads="1"/>
          </p:cNvPicPr>
          <p:nvPr/>
        </p:nvPicPr>
        <p:blipFill>
          <a:blip r:embed="rId3">
            <a:lum bright="86000" contrast="-73000"/>
          </a:blip>
          <a:srcRect l="16783" r="9143"/>
          <a:stretch>
            <a:fillRect/>
          </a:stretch>
        </p:blipFill>
        <p:spPr bwMode="auto">
          <a:xfrm>
            <a:off x="0" y="0"/>
            <a:ext cx="9144000" cy="6943726"/>
          </a:xfrm>
          <a:prstGeom prst="rect">
            <a:avLst/>
          </a:prstGeom>
          <a:noFill/>
        </p:spPr>
      </p:pic>
      <p:sp>
        <p:nvSpPr>
          <p:cNvPr id="74754" name="AutoShape 2" descr="https://www.vermontcountrystore.com/ccstore/v1/images/?source=/file/v1572392947014410569/products/70072.main.png&amp;height=700&amp;width=450&amp;outputFormat=JPEG&amp;quality=0.8&amp;outputFormat=JPEG&amp;quality=0.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74756" name="AutoShape 4" descr="https://www.vermontcountrystore.com/ccstore/v1/images/?source=/file/v1572392947014410569/products/70072.main.png&amp;height=700&amp;width=450&amp;outputFormat=JPEG&amp;quality=0.8&amp;outputFormat=JPEG&amp;quality=0.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74758" name="AutoShape 6" descr="https://www.vermontcountrystore.com/ccstore/v1/images/?source=/file/v1572392947014410569/products/70072.main.png&amp;height=700&amp;width=450&amp;outputFormat=JPEG&amp;quality=0.8&amp;outputFormat=JPEG&amp;quality=0.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74760" name="AutoShape 8" descr="https://www.vermontcountrystore.com/ccstore/v1/images/?source=/file/v1572392947014410569/products/70072.main.png&amp;height=700&amp;width=450&amp;outputFormat=JPEG&amp;quality=0.8&amp;outputFormat=JPEG&amp;quality=0.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74762" name="AutoShape 10" descr="https://www.vermontcountrystore.com/ccstore/v1/images/?source=/file/v1572392947014410569/products/70072.main.png&amp;height=700&amp;width=450&amp;outputFormat=JPEG&amp;quality=0.8&amp;outputFormat=JPEG&amp;quality=0.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74764" name="AutoShape 12" descr="https://www.vermontcountrystore.com/ccstore/v1/images/?source=/file/v1572392947014410569/products/70072.main.png&amp;height=700&amp;width=450&amp;outputFormat=JPEG&amp;quality=0.8&amp;outputFormat=JPEG&amp;quality=0.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74766" name="AutoShape 14" descr="https://www.vermontcountrystore.com/ccstore/v1/images/?source=/file/v1572392947014410569/products/70072.main.png&amp;height=700&amp;width=450&amp;outputFormat=JPEG&amp;quality=0.8&amp;outputFormat=JPEG&amp;quality=0.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74768" name="AutoShape 16" descr="https://www.vermontcountrystore.com/ccstore/v1/images/?source=/file/v1572392947014410569/products/70072.main.png&amp;height=700&amp;width=450&amp;outputFormat=JPEG&amp;quality=0.8&amp;outputFormat=JPEG&amp;quality=0.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74770" name="AutoShape 18" descr="https://www.vermontcountrystore.com/ccstore/v1/images/?source=/file/v1572392947014410569/products/70072.main.png&amp;height=700&amp;width=450&amp;outputFormat=JPEG&amp;quality=0.8&amp;outputFormat=JPEG&amp;quality=0.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pic>
        <p:nvPicPr>
          <p:cNvPr id="78850" name="Picture 2" descr="Anthonie van Leeuwenhoek (1632-1723). Natuurkundige te Delft Rijksmuseum SK-A-957.jpeg"/>
          <p:cNvPicPr>
            <a:picLocks noChangeAspect="1" noChangeArrowheads="1"/>
          </p:cNvPicPr>
          <p:nvPr/>
        </p:nvPicPr>
        <p:blipFill>
          <a:blip r:embed="rId4"/>
          <a:srcRect t="15016" b="19388"/>
          <a:stretch>
            <a:fillRect/>
          </a:stretch>
        </p:blipFill>
        <p:spPr bwMode="auto">
          <a:xfrm>
            <a:off x="785786" y="500042"/>
            <a:ext cx="7620000" cy="59293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345883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http://a.espncdn.com/media/motion/2015/0427/dm_150427_boxing_whitlock_kellerman1281/dm_150427_boxing_whitlock_kellerman1281.jpg"/>
          <p:cNvPicPr>
            <a:picLocks noChangeAspect="1" noChangeArrowheads="1"/>
          </p:cNvPicPr>
          <p:nvPr/>
        </p:nvPicPr>
        <p:blipFill>
          <a:blip r:embed="rId3">
            <a:lum bright="86000" contrast="-73000"/>
          </a:blip>
          <a:srcRect l="16783" r="9143"/>
          <a:stretch>
            <a:fillRect/>
          </a:stretch>
        </p:blipFill>
        <p:spPr bwMode="auto">
          <a:xfrm>
            <a:off x="0" y="0"/>
            <a:ext cx="9144000" cy="6943726"/>
          </a:xfrm>
          <a:prstGeom prst="rect">
            <a:avLst/>
          </a:prstGeom>
          <a:noFill/>
        </p:spPr>
      </p:pic>
      <p:sp>
        <p:nvSpPr>
          <p:cNvPr id="74754" name="AutoShape 2" descr="https://www.vermontcountrystore.com/ccstore/v1/images/?source=/file/v1572392947014410569/products/70072.main.png&amp;height=700&amp;width=450&amp;outputFormat=JPEG&amp;quality=0.8&amp;outputFormat=JPEG&amp;quality=0.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74756" name="AutoShape 4" descr="https://www.vermontcountrystore.com/ccstore/v1/images/?source=/file/v1572392947014410569/products/70072.main.png&amp;height=700&amp;width=450&amp;outputFormat=JPEG&amp;quality=0.8&amp;outputFormat=JPEG&amp;quality=0.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74758" name="AutoShape 6" descr="https://www.vermontcountrystore.com/ccstore/v1/images/?source=/file/v1572392947014410569/products/70072.main.png&amp;height=700&amp;width=450&amp;outputFormat=JPEG&amp;quality=0.8&amp;outputFormat=JPEG&amp;quality=0.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74760" name="AutoShape 8" descr="https://www.vermontcountrystore.com/ccstore/v1/images/?source=/file/v1572392947014410569/products/70072.main.png&amp;height=700&amp;width=450&amp;outputFormat=JPEG&amp;quality=0.8&amp;outputFormat=JPEG&amp;quality=0.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74762" name="AutoShape 10" descr="https://www.vermontcountrystore.com/ccstore/v1/images/?source=/file/v1572392947014410569/products/70072.main.png&amp;height=700&amp;width=450&amp;outputFormat=JPEG&amp;quality=0.8&amp;outputFormat=JPEG&amp;quality=0.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74764" name="AutoShape 12" descr="https://www.vermontcountrystore.com/ccstore/v1/images/?source=/file/v1572392947014410569/products/70072.main.png&amp;height=700&amp;width=450&amp;outputFormat=JPEG&amp;quality=0.8&amp;outputFormat=JPEG&amp;quality=0.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74766" name="AutoShape 14" descr="https://www.vermontcountrystore.com/ccstore/v1/images/?source=/file/v1572392947014410569/products/70072.main.png&amp;height=700&amp;width=450&amp;outputFormat=JPEG&amp;quality=0.8&amp;outputFormat=JPEG&amp;quality=0.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74768" name="AutoShape 16" descr="https://www.vermontcountrystore.com/ccstore/v1/images/?source=/file/v1572392947014410569/products/70072.main.png&amp;height=700&amp;width=450&amp;outputFormat=JPEG&amp;quality=0.8&amp;outputFormat=JPEG&amp;quality=0.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74770" name="AutoShape 18" descr="https://www.vermontcountrystore.com/ccstore/v1/images/?source=/file/v1572392947014410569/products/70072.main.png&amp;height=700&amp;width=450&amp;outputFormat=JPEG&amp;quality=0.8&amp;outputFormat=JPEG&amp;quality=0.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pic>
        <p:nvPicPr>
          <p:cNvPr id="78850" name="Picture 2" descr="Anthonie van Leeuwenhoek (1632-1723). Natuurkundige te Delft Rijksmuseum SK-A-957.jpeg"/>
          <p:cNvPicPr>
            <a:picLocks noChangeAspect="1" noChangeArrowheads="1"/>
          </p:cNvPicPr>
          <p:nvPr/>
        </p:nvPicPr>
        <p:blipFill>
          <a:blip r:embed="rId4"/>
          <a:srcRect t="15016" b="19388"/>
          <a:stretch>
            <a:fillRect/>
          </a:stretch>
        </p:blipFill>
        <p:spPr bwMode="auto">
          <a:xfrm>
            <a:off x="785786" y="500042"/>
            <a:ext cx="7620000" cy="5929354"/>
          </a:xfrm>
          <a:prstGeom prst="rect">
            <a:avLst/>
          </a:prstGeom>
          <a:ln>
            <a:noFill/>
          </a:ln>
          <a:effectLst>
            <a:outerShdw blurRad="292100" dist="139700" dir="2700000" algn="tl" rotWithShape="0">
              <a:srgbClr val="333333">
                <a:alpha val="65000"/>
              </a:srgbClr>
            </a:outerShdw>
          </a:effectLst>
        </p:spPr>
      </p:pic>
      <p:pic>
        <p:nvPicPr>
          <p:cNvPr id="80898" name="Picture 2" descr="Image result for van leeuwenhoek spermatozoa"/>
          <p:cNvPicPr>
            <a:picLocks noChangeAspect="1" noChangeArrowheads="1"/>
          </p:cNvPicPr>
          <p:nvPr/>
        </p:nvPicPr>
        <p:blipFill>
          <a:blip r:embed="rId5"/>
          <a:srcRect b="12500"/>
          <a:stretch>
            <a:fillRect/>
          </a:stretch>
        </p:blipFill>
        <p:spPr bwMode="auto">
          <a:xfrm>
            <a:off x="785786" y="2428868"/>
            <a:ext cx="7719989" cy="20002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950023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http://a.espncdn.com/media/motion/2015/0427/dm_150427_boxing_whitlock_kellerman1281/dm_150427_boxing_whitlock_kellerman1281.jpg"/>
          <p:cNvPicPr>
            <a:picLocks noChangeAspect="1" noChangeArrowheads="1"/>
          </p:cNvPicPr>
          <p:nvPr/>
        </p:nvPicPr>
        <p:blipFill>
          <a:blip r:embed="rId3">
            <a:lum bright="86000" contrast="-73000"/>
          </a:blip>
          <a:srcRect l="16783" r="9143"/>
          <a:stretch>
            <a:fillRect/>
          </a:stretch>
        </p:blipFill>
        <p:spPr bwMode="auto">
          <a:xfrm>
            <a:off x="0" y="0"/>
            <a:ext cx="9144000" cy="6943726"/>
          </a:xfrm>
          <a:prstGeom prst="rect">
            <a:avLst/>
          </a:prstGeom>
          <a:noFill/>
        </p:spPr>
      </p:pic>
      <p:sp>
        <p:nvSpPr>
          <p:cNvPr id="74754" name="AutoShape 2" descr="https://www.vermontcountrystore.com/ccstore/v1/images/?source=/file/v1572392947014410569/products/70072.main.png&amp;height=700&amp;width=450&amp;outputFormat=JPEG&amp;quality=0.8&amp;outputFormat=JPEG&amp;quality=0.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74756" name="AutoShape 4" descr="https://www.vermontcountrystore.com/ccstore/v1/images/?source=/file/v1572392947014410569/products/70072.main.png&amp;height=700&amp;width=450&amp;outputFormat=JPEG&amp;quality=0.8&amp;outputFormat=JPEG&amp;quality=0.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74758" name="AutoShape 6" descr="https://www.vermontcountrystore.com/ccstore/v1/images/?source=/file/v1572392947014410569/products/70072.main.png&amp;height=700&amp;width=450&amp;outputFormat=JPEG&amp;quality=0.8&amp;outputFormat=JPEG&amp;quality=0.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74760" name="AutoShape 8" descr="https://www.vermontcountrystore.com/ccstore/v1/images/?source=/file/v1572392947014410569/products/70072.main.png&amp;height=700&amp;width=450&amp;outputFormat=JPEG&amp;quality=0.8&amp;outputFormat=JPEG&amp;quality=0.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74762" name="AutoShape 10" descr="https://www.vermontcountrystore.com/ccstore/v1/images/?source=/file/v1572392947014410569/products/70072.main.png&amp;height=700&amp;width=450&amp;outputFormat=JPEG&amp;quality=0.8&amp;outputFormat=JPEG&amp;quality=0.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74764" name="AutoShape 12" descr="https://www.vermontcountrystore.com/ccstore/v1/images/?source=/file/v1572392947014410569/products/70072.main.png&amp;height=700&amp;width=450&amp;outputFormat=JPEG&amp;quality=0.8&amp;outputFormat=JPEG&amp;quality=0.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74766" name="AutoShape 14" descr="https://www.vermontcountrystore.com/ccstore/v1/images/?source=/file/v1572392947014410569/products/70072.main.png&amp;height=700&amp;width=450&amp;outputFormat=JPEG&amp;quality=0.8&amp;outputFormat=JPEG&amp;quality=0.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74768" name="AutoShape 16" descr="https://www.vermontcountrystore.com/ccstore/v1/images/?source=/file/v1572392947014410569/products/70072.main.png&amp;height=700&amp;width=450&amp;outputFormat=JPEG&amp;quality=0.8&amp;outputFormat=JPEG&amp;quality=0.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74770" name="AutoShape 18" descr="https://www.vermontcountrystore.com/ccstore/v1/images/?source=/file/v1572392947014410569/products/70072.main.png&amp;height=700&amp;width=450&amp;outputFormat=JPEG&amp;quality=0.8&amp;outputFormat=JPEG&amp;quality=0.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pic>
        <p:nvPicPr>
          <p:cNvPr id="78850" name="Picture 2" descr="Anthonie van Leeuwenhoek (1632-1723). Natuurkundige te Delft Rijksmuseum SK-A-957.jpeg"/>
          <p:cNvPicPr>
            <a:picLocks noChangeAspect="1" noChangeArrowheads="1"/>
          </p:cNvPicPr>
          <p:nvPr/>
        </p:nvPicPr>
        <p:blipFill>
          <a:blip r:embed="rId4"/>
          <a:srcRect t="15016" b="19388"/>
          <a:stretch>
            <a:fillRect/>
          </a:stretch>
        </p:blipFill>
        <p:spPr bwMode="auto">
          <a:xfrm>
            <a:off x="785786" y="500042"/>
            <a:ext cx="7620000" cy="5929354"/>
          </a:xfrm>
          <a:prstGeom prst="rect">
            <a:avLst/>
          </a:prstGeom>
          <a:ln>
            <a:noFill/>
          </a:ln>
          <a:effectLst>
            <a:outerShdw blurRad="292100" dist="139700" dir="2700000" algn="tl" rotWithShape="0">
              <a:srgbClr val="333333">
                <a:alpha val="65000"/>
              </a:srgbClr>
            </a:outerShdw>
          </a:effectLst>
        </p:spPr>
      </p:pic>
      <p:pic>
        <p:nvPicPr>
          <p:cNvPr id="80898" name="Picture 2" descr="Image result for van leeuwenhoek spermatozoa"/>
          <p:cNvPicPr>
            <a:picLocks noChangeAspect="1" noChangeArrowheads="1"/>
          </p:cNvPicPr>
          <p:nvPr/>
        </p:nvPicPr>
        <p:blipFill>
          <a:blip r:embed="rId5"/>
          <a:srcRect/>
          <a:stretch>
            <a:fillRect/>
          </a:stretch>
        </p:blipFill>
        <p:spPr bwMode="auto">
          <a:xfrm>
            <a:off x="857224" y="2428868"/>
            <a:ext cx="7719989" cy="2286016"/>
          </a:xfrm>
          <a:prstGeom prst="rect">
            <a:avLst/>
          </a:prstGeom>
          <a:ln>
            <a:noFill/>
          </a:ln>
          <a:effectLst>
            <a:outerShdw blurRad="292100" dist="139700" dir="2700000" algn="tl" rotWithShape="0">
              <a:srgbClr val="333333">
                <a:alpha val="65000"/>
              </a:srgbClr>
            </a:outerShdw>
          </a:effectLst>
        </p:spPr>
      </p:pic>
      <p:pic>
        <p:nvPicPr>
          <p:cNvPr id="82946" name="Picture 2" descr="Image result for van leeuwenhoek spermatozoa"/>
          <p:cNvPicPr>
            <a:picLocks noChangeAspect="1" noChangeArrowheads="1"/>
          </p:cNvPicPr>
          <p:nvPr/>
        </p:nvPicPr>
        <p:blipFill>
          <a:blip r:embed="rId6"/>
          <a:srcRect b="30229"/>
          <a:stretch>
            <a:fillRect/>
          </a:stretch>
        </p:blipFill>
        <p:spPr bwMode="auto">
          <a:xfrm>
            <a:off x="3000364" y="714356"/>
            <a:ext cx="3005146" cy="52864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765214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http://a.espncdn.com/media/motion/2015/0427/dm_150427_boxing_whitlock_kellerman1281/dm_150427_boxing_whitlock_kellerman1281.jpg"/>
          <p:cNvPicPr>
            <a:picLocks noChangeAspect="1" noChangeArrowheads="1"/>
          </p:cNvPicPr>
          <p:nvPr/>
        </p:nvPicPr>
        <p:blipFill>
          <a:blip r:embed="rId3">
            <a:lum bright="86000" contrast="-73000"/>
          </a:blip>
          <a:srcRect l="16783" r="9143"/>
          <a:stretch>
            <a:fillRect/>
          </a:stretch>
        </p:blipFill>
        <p:spPr bwMode="auto">
          <a:xfrm>
            <a:off x="0" y="0"/>
            <a:ext cx="9144000" cy="6943726"/>
          </a:xfrm>
          <a:prstGeom prst="rect">
            <a:avLst/>
          </a:prstGeom>
          <a:noFill/>
        </p:spPr>
      </p:pic>
      <p:sp>
        <p:nvSpPr>
          <p:cNvPr id="74754" name="AutoShape 2" descr="https://www.vermontcountrystore.com/ccstore/v1/images/?source=/file/v1572392947014410569/products/70072.main.png&amp;height=700&amp;width=450&amp;outputFormat=JPEG&amp;quality=0.8&amp;outputFormat=JPEG&amp;quality=0.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74756" name="AutoShape 4" descr="https://www.vermontcountrystore.com/ccstore/v1/images/?source=/file/v1572392947014410569/products/70072.main.png&amp;height=700&amp;width=450&amp;outputFormat=JPEG&amp;quality=0.8&amp;outputFormat=JPEG&amp;quality=0.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74758" name="AutoShape 6" descr="https://www.vermontcountrystore.com/ccstore/v1/images/?source=/file/v1572392947014410569/products/70072.main.png&amp;height=700&amp;width=450&amp;outputFormat=JPEG&amp;quality=0.8&amp;outputFormat=JPEG&amp;quality=0.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74760" name="AutoShape 8" descr="https://www.vermontcountrystore.com/ccstore/v1/images/?source=/file/v1572392947014410569/products/70072.main.png&amp;height=700&amp;width=450&amp;outputFormat=JPEG&amp;quality=0.8&amp;outputFormat=JPEG&amp;quality=0.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74762" name="AutoShape 10" descr="https://www.vermontcountrystore.com/ccstore/v1/images/?source=/file/v1572392947014410569/products/70072.main.png&amp;height=700&amp;width=450&amp;outputFormat=JPEG&amp;quality=0.8&amp;outputFormat=JPEG&amp;quality=0.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74764" name="AutoShape 12" descr="https://www.vermontcountrystore.com/ccstore/v1/images/?source=/file/v1572392947014410569/products/70072.main.png&amp;height=700&amp;width=450&amp;outputFormat=JPEG&amp;quality=0.8&amp;outputFormat=JPEG&amp;quality=0.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74766" name="AutoShape 14" descr="https://www.vermontcountrystore.com/ccstore/v1/images/?source=/file/v1572392947014410569/products/70072.main.png&amp;height=700&amp;width=450&amp;outputFormat=JPEG&amp;quality=0.8&amp;outputFormat=JPEG&amp;quality=0.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74768" name="AutoShape 16" descr="https://www.vermontcountrystore.com/ccstore/v1/images/?source=/file/v1572392947014410569/products/70072.main.png&amp;height=700&amp;width=450&amp;outputFormat=JPEG&amp;quality=0.8&amp;outputFormat=JPEG&amp;quality=0.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sp>
        <p:nvSpPr>
          <p:cNvPr id="74770" name="AutoShape 18" descr="https://www.vermontcountrystore.com/ccstore/v1/images/?source=/file/v1572392947014410569/products/70072.main.png&amp;height=700&amp;width=450&amp;outputFormat=JPEG&amp;quality=0.8&amp;outputFormat=JPEG&amp;quality=0.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CA"/>
          </a:p>
        </p:txBody>
      </p:sp>
      <p:pic>
        <p:nvPicPr>
          <p:cNvPr id="78850" name="Picture 2" descr="Anthonie van Leeuwenhoek (1632-1723). Natuurkundige te Delft Rijksmuseum SK-A-957.jpeg"/>
          <p:cNvPicPr>
            <a:picLocks noChangeAspect="1" noChangeArrowheads="1"/>
          </p:cNvPicPr>
          <p:nvPr/>
        </p:nvPicPr>
        <p:blipFill>
          <a:blip r:embed="rId4"/>
          <a:srcRect t="15016" b="19388"/>
          <a:stretch>
            <a:fillRect/>
          </a:stretch>
        </p:blipFill>
        <p:spPr bwMode="auto">
          <a:xfrm>
            <a:off x="785786" y="500042"/>
            <a:ext cx="7620000" cy="5929354"/>
          </a:xfrm>
          <a:prstGeom prst="rect">
            <a:avLst/>
          </a:prstGeom>
          <a:ln>
            <a:noFill/>
          </a:ln>
          <a:effectLst>
            <a:outerShdw blurRad="292100" dist="139700" dir="2700000" algn="tl" rotWithShape="0">
              <a:srgbClr val="333333">
                <a:alpha val="65000"/>
              </a:srgbClr>
            </a:outerShdw>
          </a:effectLst>
        </p:spPr>
      </p:pic>
      <p:pic>
        <p:nvPicPr>
          <p:cNvPr id="80898" name="Picture 2" descr="Image result for van leeuwenhoek spermatozoa"/>
          <p:cNvPicPr>
            <a:picLocks noChangeAspect="1" noChangeArrowheads="1"/>
          </p:cNvPicPr>
          <p:nvPr/>
        </p:nvPicPr>
        <p:blipFill>
          <a:blip r:embed="rId5"/>
          <a:srcRect/>
          <a:stretch>
            <a:fillRect/>
          </a:stretch>
        </p:blipFill>
        <p:spPr bwMode="auto">
          <a:xfrm>
            <a:off x="857224" y="2428868"/>
            <a:ext cx="7719989" cy="2286016"/>
          </a:xfrm>
          <a:prstGeom prst="rect">
            <a:avLst/>
          </a:prstGeom>
          <a:ln>
            <a:noFill/>
          </a:ln>
          <a:effectLst>
            <a:outerShdw blurRad="292100" dist="139700" dir="2700000" algn="tl" rotWithShape="0">
              <a:srgbClr val="333333">
                <a:alpha val="65000"/>
              </a:srgbClr>
            </a:outerShdw>
          </a:effectLst>
        </p:spPr>
      </p:pic>
      <p:pic>
        <p:nvPicPr>
          <p:cNvPr id="82946" name="Picture 2" descr="Image result for van leeuwenhoek spermatozoa"/>
          <p:cNvPicPr>
            <a:picLocks noChangeAspect="1" noChangeArrowheads="1"/>
          </p:cNvPicPr>
          <p:nvPr/>
        </p:nvPicPr>
        <p:blipFill>
          <a:blip r:embed="rId6"/>
          <a:srcRect b="30229"/>
          <a:stretch>
            <a:fillRect/>
          </a:stretch>
        </p:blipFill>
        <p:spPr bwMode="auto">
          <a:xfrm>
            <a:off x="3000364" y="714356"/>
            <a:ext cx="3005146" cy="5286412"/>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1115616" y="836712"/>
            <a:ext cx="6624736" cy="4832092"/>
          </a:xfrm>
          <a:prstGeom prst="rect">
            <a:avLst/>
          </a:prstGeom>
          <a:solidFill>
            <a:schemeClr val="bg1"/>
          </a:solidFill>
          <a:ln w="76200">
            <a:solidFill>
              <a:schemeClr val="tx1"/>
            </a:solidFill>
          </a:ln>
        </p:spPr>
        <p:txBody>
          <a:bodyPr wrap="square" rtlCol="0">
            <a:spAutoFit/>
          </a:bodyPr>
          <a:lstStyle/>
          <a:p>
            <a:r>
              <a:rPr lang="en-US" sz="4400" dirty="0" err="1" smtClean="0"/>
              <a:t>Spermists</a:t>
            </a:r>
            <a:r>
              <a:rPr lang="en-US" sz="4400" dirty="0" smtClean="0"/>
              <a:t> v. </a:t>
            </a:r>
            <a:r>
              <a:rPr lang="en-US" sz="4400" dirty="0" err="1" smtClean="0"/>
              <a:t>Ovists</a:t>
            </a:r>
            <a:r>
              <a:rPr lang="en-US" sz="4400" dirty="0" smtClean="0"/>
              <a:t>:</a:t>
            </a:r>
          </a:p>
          <a:p>
            <a:endParaRPr lang="en-US" sz="4400" dirty="0" smtClean="0"/>
          </a:p>
          <a:p>
            <a:r>
              <a:rPr lang="en-US" sz="4400" dirty="0" smtClean="0"/>
              <a:t>- Stories help to reveal the humanity of our scientists.</a:t>
            </a:r>
          </a:p>
          <a:p>
            <a:endParaRPr lang="en-US" sz="4400" dirty="0"/>
          </a:p>
          <a:p>
            <a:r>
              <a:rPr lang="en-US" sz="4400" dirty="0" smtClean="0"/>
              <a:t>- They often didn’t get it right, and that’s ok</a:t>
            </a:r>
            <a:endParaRPr lang="en-US" sz="4400" dirty="0"/>
          </a:p>
        </p:txBody>
      </p:sp>
    </p:spTree>
    <p:extLst>
      <p:ext uri="{BB962C8B-B14F-4D97-AF65-F5344CB8AC3E}">
        <p14:creationId xmlns:p14="http://schemas.microsoft.com/office/powerpoint/2010/main" val="35451332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TotalTime>
  <Words>740</Words>
  <Application>Microsoft Office PowerPoint</Application>
  <PresentationFormat>On-screen Show (4:3)</PresentationFormat>
  <Paragraphs>29</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Bauhaus 93</vt:lpstr>
      <vt:lpstr>Bernard MT Condensed</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Parkland School Division No.70</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Giant Beaver</dc:title>
  <dc:creator>Reuben Mahaffy</dc:creator>
  <cp:lastModifiedBy>Reuben Mahaffy</cp:lastModifiedBy>
  <cp:revision>2</cp:revision>
  <dcterms:created xsi:type="dcterms:W3CDTF">2018-10-21T02:26:57Z</dcterms:created>
  <dcterms:modified xsi:type="dcterms:W3CDTF">2018-10-21T02:28:31Z</dcterms:modified>
</cp:coreProperties>
</file>